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84" r:id="rId1"/>
  </p:sldMasterIdLst>
  <p:notesMasterIdLst>
    <p:notesMasterId r:id="rId10"/>
  </p:notesMasterIdLst>
  <p:sldIdLst>
    <p:sldId id="256" r:id="rId2"/>
    <p:sldId id="280" r:id="rId3"/>
    <p:sldId id="258" r:id="rId4"/>
    <p:sldId id="281" r:id="rId5"/>
    <p:sldId id="282" r:id="rId6"/>
    <p:sldId id="283" r:id="rId7"/>
    <p:sldId id="285" r:id="rId8"/>
    <p:sldId id="261" r:id="rId9"/>
  </p:sldIdLst>
  <p:sldSz cx="9144000" cy="6858000" type="screen4x3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4" autoAdjust="0"/>
    <p:restoredTop sz="94660"/>
  </p:normalViewPr>
  <p:slideViewPr>
    <p:cSldViewPr snapToGrid="0">
      <p:cViewPr varScale="1">
        <p:scale>
          <a:sx n="75" d="100"/>
          <a:sy n="75" d="100"/>
        </p:scale>
        <p:origin x="-116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668BB1-0449-409C-B4EF-319FB8F50C41}" type="datetimeFigureOut">
              <a:rPr lang="en-US" smtClean="0"/>
              <a:pPr/>
              <a:t>8/12/2016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FACF037-2068-4576-87C7-A77BB508FDC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275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758952"/>
            <a:ext cx="75438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38" y="4455621"/>
            <a:ext cx="75438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EC8E5A-D47A-4754-8030-975428D8A43A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3715592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09995077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 xmlns="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D6DE1-E632-4E2E-A9CB-98D56D811BEC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5608508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414779"/>
            <a:ext cx="1971675" cy="575742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414779"/>
            <a:ext cx="5800725" cy="5757420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C16CA2-6A68-4666-B5AE-DB96179B005E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007621219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 xmlns="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8B1A4-0831-4308-A6CD-10FCBDBFDB6B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18881132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758952"/>
            <a:ext cx="75438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4453128"/>
            <a:ext cx="75438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81EBF-2351-45DF-904F-1396D4727000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796939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845734"/>
            <a:ext cx="370332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440" y="1845736"/>
            <a:ext cx="3703320" cy="402335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04A390-A12E-4159-86E1-15EC3EEF61B8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777169018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 xmlns="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2960" y="2582334"/>
            <a:ext cx="370332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44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2582334"/>
            <a:ext cx="370332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54D32-E529-42C1-9B94-4DCBF8162812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88050586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 xmlns="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36587-80C0-4ECB-B6F7-03D3AF1F94CC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9258026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0EF0A2-6BBC-42F0-A6A4-A45B53306A01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63781968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 xmlns=""/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3" y="0"/>
            <a:ext cx="303809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3030053" y="0"/>
            <a:ext cx="48006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594359"/>
            <a:ext cx="24003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60237" y="731520"/>
            <a:ext cx="5009393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926080"/>
            <a:ext cx="24003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9134" y="6459786"/>
            <a:ext cx="1963883" cy="365125"/>
          </a:xfrm>
        </p:spPr>
        <p:txBody>
          <a:bodyPr/>
          <a:lstStyle>
            <a:lvl1pPr algn="l">
              <a:defRPr/>
            </a:lvl1pPr>
          </a:lstStyle>
          <a:p>
            <a:fld id="{C450BB8C-173B-4231-8860-BB61902C0833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00450" y="6459786"/>
            <a:ext cx="348615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95769170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 xmlns="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9141619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2" y="491507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5074920"/>
            <a:ext cx="7589520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" y="0"/>
            <a:ext cx="9143989" cy="4915076"/>
          </a:xfrm>
          <a:blipFill>
            <a:blip r:embed="rId2" cstate="print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2959" y="5907024"/>
            <a:ext cx="7589520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171AE0-5A7D-4D8E-9E42-53D0DB7D70D1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502833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6400800"/>
            <a:ext cx="914400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5"/>
            <a:ext cx="9144001" cy="659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59" y="1845734"/>
            <a:ext cx="7543801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1" y="6459786"/>
            <a:ext cx="18542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3F25238E-1731-458E-AD63-F59825A9AC68}" type="datetime1">
              <a:rPr lang="id-ID" smtClean="0"/>
              <a:pPr/>
              <a:t>12/08/2016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64639" y="6459786"/>
            <a:ext cx="36171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5344" y="6459786"/>
            <a:ext cx="9840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5B260A94-8F57-4D6A-8BD7-56D2B108468A}" type="slidenum">
              <a:rPr lang="id-ID" smtClean="0"/>
              <a:pPr/>
              <a:t>‹#›</a:t>
            </a:fld>
            <a:endParaRPr lang="id-ID"/>
          </a:p>
        </p:txBody>
      </p:sp>
      <p:cxnSp>
        <p:nvCxnSpPr>
          <p:cNvPr id="10" name="Straight Connector 9"/>
          <p:cNvCxnSpPr/>
          <p:nvPr/>
        </p:nvCxnSpPr>
        <p:spPr>
          <a:xfrm>
            <a:off x="895149" y="1191925"/>
            <a:ext cx="74752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779337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5" r:id="rId1"/>
    <p:sldLayoutId id="2147483786" r:id="rId2"/>
    <p:sldLayoutId id="2147483787" r:id="rId3"/>
    <p:sldLayoutId id="2147483788" r:id="rId4"/>
    <p:sldLayoutId id="2147483789" r:id="rId5"/>
    <p:sldLayoutId id="2147483790" r:id="rId6"/>
    <p:sldLayoutId id="2147483791" r:id="rId7"/>
    <p:sldLayoutId id="2147483792" r:id="rId8"/>
    <p:sldLayoutId id="2147483793" r:id="rId9"/>
    <p:sldLayoutId id="2147483794" r:id="rId10"/>
    <p:sldLayoutId id="2147483795" r:id="rId11"/>
  </p:sldLayoutIdLst>
  <p:transition>
    <p:wipe dir="d"/>
  </p:transition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 xmlns="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89705" y="1288464"/>
            <a:ext cx="7744692" cy="2246912"/>
          </a:xfrm>
        </p:spPr>
        <p:txBody>
          <a:bodyPr>
            <a:noAutofit/>
          </a:bodyPr>
          <a:lstStyle/>
          <a:p>
            <a:r>
              <a:rPr lang="id-ID" sz="4000" dirty="0" smtClean="0"/>
              <a:t>Workshop Analisis Jabatan</a:t>
            </a:r>
            <a:endParaRPr lang="id-ID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38" y="4668981"/>
            <a:ext cx="7543800" cy="929639"/>
          </a:xfrm>
        </p:spPr>
        <p:txBody>
          <a:bodyPr/>
          <a:lstStyle/>
          <a:p>
            <a:r>
              <a:rPr lang="id-ID" b="1" cap="none" dirty="0" smtClean="0">
                <a:latin typeface="Agency FB" pitchFamily="34" charset="0"/>
              </a:rPr>
              <a:t>Jumat</a:t>
            </a:r>
            <a:r>
              <a:rPr lang="en-US" b="1" cap="none" dirty="0" smtClean="0">
                <a:latin typeface="Agency FB" pitchFamily="34" charset="0"/>
              </a:rPr>
              <a:t>, 1</a:t>
            </a:r>
            <a:r>
              <a:rPr lang="id-ID" b="1" cap="none" dirty="0" smtClean="0">
                <a:latin typeface="Agency FB" pitchFamily="34" charset="0"/>
              </a:rPr>
              <a:t>2 </a:t>
            </a:r>
            <a:r>
              <a:rPr lang="en-US" b="1" cap="none" dirty="0" err="1" smtClean="0">
                <a:latin typeface="Agency FB" pitchFamily="34" charset="0"/>
              </a:rPr>
              <a:t>Agustus</a:t>
            </a:r>
            <a:r>
              <a:rPr lang="en-US" b="1" cap="none" dirty="0" smtClean="0">
                <a:latin typeface="Agency FB" pitchFamily="34" charset="0"/>
              </a:rPr>
              <a:t> 2016</a:t>
            </a:r>
            <a:endParaRPr lang="id-ID" b="1" cap="none" dirty="0" smtClean="0">
              <a:latin typeface="Agency FB" pitchFamily="34" charset="0"/>
            </a:endParaRPr>
          </a:p>
          <a:p>
            <a:r>
              <a:rPr lang="id-ID" b="1" cap="none" dirty="0" smtClean="0">
                <a:latin typeface="Agency FB" pitchFamily="34" charset="0"/>
              </a:rPr>
              <a:t>Biro Renortala</a:t>
            </a:r>
            <a:endParaRPr lang="id-ID" b="1" cap="none" dirty="0">
              <a:latin typeface="Agency FB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6275048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286605"/>
            <a:ext cx="7543800" cy="867282"/>
          </a:xfrm>
        </p:spPr>
        <p:txBody>
          <a:bodyPr/>
          <a:lstStyle/>
          <a:p>
            <a:r>
              <a:rPr lang="en-US" dirty="0" err="1" smtClean="0"/>
              <a:t>Latar</a:t>
            </a:r>
            <a:r>
              <a:rPr lang="en-US" dirty="0" smtClean="0"/>
              <a:t> </a:t>
            </a:r>
            <a:r>
              <a:rPr lang="en-US" dirty="0" err="1" smtClean="0"/>
              <a:t>Belakang</a:t>
            </a:r>
            <a:endParaRPr lang="id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2</a:t>
            </a:fld>
            <a:endParaRPr lang="id-ID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 l="35534" t="28180" r="26546" b="48008"/>
          <a:stretch>
            <a:fillRect/>
          </a:stretch>
        </p:blipFill>
        <p:spPr bwMode="auto">
          <a:xfrm>
            <a:off x="277074" y="1537850"/>
            <a:ext cx="6788727" cy="23968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 cstate="print"/>
          <a:srcRect l="35675" t="30966" r="25722" b="52550"/>
          <a:stretch>
            <a:fillRect/>
          </a:stretch>
        </p:blipFill>
        <p:spPr bwMode="auto">
          <a:xfrm>
            <a:off x="1814945" y="4516599"/>
            <a:ext cx="7329055" cy="17595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cxnSp>
        <p:nvCxnSpPr>
          <p:cNvPr id="14" name="Straight Connector 13"/>
          <p:cNvCxnSpPr/>
          <p:nvPr/>
        </p:nvCxnSpPr>
        <p:spPr>
          <a:xfrm>
            <a:off x="1745673" y="2757061"/>
            <a:ext cx="5098472" cy="0"/>
          </a:xfrm>
          <a:prstGeom prst="line">
            <a:avLst/>
          </a:prstGeom>
          <a:ln w="2222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484909" y="3103423"/>
            <a:ext cx="5985164" cy="0"/>
          </a:xfrm>
          <a:prstGeom prst="line">
            <a:avLst/>
          </a:prstGeom>
          <a:ln w="2222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V="1">
            <a:off x="5389419" y="5417144"/>
            <a:ext cx="3283527" cy="1"/>
          </a:xfrm>
          <a:prstGeom prst="line">
            <a:avLst/>
          </a:prstGeom>
          <a:ln w="2222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V="1">
            <a:off x="2022764" y="5791217"/>
            <a:ext cx="4627418" cy="13856"/>
          </a:xfrm>
          <a:prstGeom prst="line">
            <a:avLst/>
          </a:prstGeom>
          <a:ln w="2222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5666485" y="1274612"/>
            <a:ext cx="2812498" cy="646331"/>
          </a:xfrm>
          <a:prstGeom prst="rect">
            <a:avLst/>
          </a:prstGeom>
          <a:solidFill>
            <a:srgbClr val="006600"/>
          </a:solidFill>
          <a:scene3d>
            <a:camera prst="orthographicFront"/>
            <a:lightRig rig="threePt" dir="t"/>
          </a:scene3d>
          <a:sp3d>
            <a:bevelT/>
          </a:sp3d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>
                <a:solidFill>
                  <a:schemeClr val="bg1"/>
                </a:solidFill>
              </a:rPr>
              <a:t>Perpres</a:t>
            </a:r>
            <a:r>
              <a:rPr lang="en-US" dirty="0" smtClean="0">
                <a:solidFill>
                  <a:schemeClr val="bg1"/>
                </a:solidFill>
              </a:rPr>
              <a:t> No. 65 </a:t>
            </a:r>
            <a:r>
              <a:rPr lang="en-US" dirty="0" err="1" smtClean="0">
                <a:solidFill>
                  <a:schemeClr val="bg1"/>
                </a:solidFill>
              </a:rPr>
              <a:t>Tahun</a:t>
            </a:r>
            <a:r>
              <a:rPr lang="en-US" dirty="0" smtClean="0">
                <a:solidFill>
                  <a:schemeClr val="bg1"/>
                </a:solidFill>
              </a:rPr>
              <a:t> 2016 </a:t>
            </a:r>
            <a:r>
              <a:rPr lang="en-US" dirty="0" err="1" smtClean="0">
                <a:solidFill>
                  <a:schemeClr val="bg1"/>
                </a:solidFill>
              </a:rPr>
              <a:t>tentang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Kementerian</a:t>
            </a:r>
            <a:r>
              <a:rPr lang="en-US" dirty="0" smtClean="0">
                <a:solidFill>
                  <a:schemeClr val="bg1"/>
                </a:solidFill>
              </a:rPr>
              <a:t> PPN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46334" y="4211863"/>
            <a:ext cx="2812498" cy="646331"/>
          </a:xfrm>
          <a:prstGeom prst="rect">
            <a:avLst/>
          </a:prstGeom>
          <a:solidFill>
            <a:srgbClr val="006600"/>
          </a:solidFill>
          <a:scene3d>
            <a:camera prst="orthographicFront"/>
            <a:lightRig rig="threePt" dir="t"/>
          </a:scene3d>
          <a:sp3d>
            <a:bevelT/>
          </a:sp3d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>
                <a:solidFill>
                  <a:schemeClr val="bg1"/>
                </a:solidFill>
              </a:rPr>
              <a:t>Perpres</a:t>
            </a:r>
            <a:r>
              <a:rPr lang="en-US" dirty="0" smtClean="0">
                <a:solidFill>
                  <a:schemeClr val="bg1"/>
                </a:solidFill>
              </a:rPr>
              <a:t> No. 66 </a:t>
            </a:r>
            <a:r>
              <a:rPr lang="en-US" dirty="0" err="1" smtClean="0">
                <a:solidFill>
                  <a:schemeClr val="bg1"/>
                </a:solidFill>
              </a:rPr>
              <a:t>Tahun</a:t>
            </a:r>
            <a:r>
              <a:rPr lang="en-US" dirty="0" smtClean="0">
                <a:solidFill>
                  <a:schemeClr val="bg1"/>
                </a:solidFill>
              </a:rPr>
              <a:t> 2016 </a:t>
            </a:r>
            <a:r>
              <a:rPr lang="en-US" dirty="0" err="1" smtClean="0">
                <a:solidFill>
                  <a:schemeClr val="bg1"/>
                </a:solidFill>
              </a:rPr>
              <a:t>tentang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dirty="0" err="1" smtClean="0">
                <a:solidFill>
                  <a:schemeClr val="bg1"/>
                </a:solidFill>
              </a:rPr>
              <a:t>Bappenas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1467992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286605"/>
            <a:ext cx="7543800" cy="835614"/>
          </a:xfrm>
        </p:spPr>
        <p:txBody>
          <a:bodyPr/>
          <a:lstStyle/>
          <a:p>
            <a:r>
              <a:rPr lang="id-ID" dirty="0" smtClean="0"/>
              <a:t>Dasar Hukum</a:t>
            </a:r>
            <a:endParaRPr lang="id-ID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764" y="1374663"/>
            <a:ext cx="8201891" cy="4749045"/>
          </a:xfrm>
        </p:spPr>
        <p:txBody>
          <a:bodyPr>
            <a:noAutofit/>
          </a:bodyPr>
          <a:lstStyle/>
          <a:p>
            <a:pPr marL="358775" indent="-358775">
              <a:buFont typeface="Wingdings" panose="05000000000000000000" pitchFamily="2" charset="2"/>
              <a:buChar char="§"/>
            </a:pPr>
            <a:r>
              <a:rPr lang="id-ID" dirty="0" smtClean="0"/>
              <a:t>Perka BKN No. 12 Tahun 2011 tentang Pedoman Pelaksanaan Analisis Jabatan</a:t>
            </a:r>
          </a:p>
          <a:p>
            <a:pPr marL="358775" indent="-358775">
              <a:buFont typeface="Wingdings" panose="05000000000000000000" pitchFamily="2" charset="2"/>
              <a:buChar char="§"/>
            </a:pPr>
            <a:r>
              <a:rPr lang="en-US" dirty="0" smtClean="0"/>
              <a:t>KEPMEN</a:t>
            </a:r>
            <a:r>
              <a:rPr lang="id-ID" dirty="0" smtClean="0"/>
              <a:t> </a:t>
            </a:r>
            <a:r>
              <a:rPr lang="en-US" dirty="0" smtClean="0"/>
              <a:t>PAN No. 16/</a:t>
            </a:r>
            <a:r>
              <a:rPr lang="en-US" dirty="0" err="1" smtClean="0"/>
              <a:t>Kep</a:t>
            </a:r>
            <a:r>
              <a:rPr lang="en-US" dirty="0" smtClean="0"/>
              <a:t>/M.PAN/3/2001 </a:t>
            </a:r>
            <a:r>
              <a:rPr lang="en-US" dirty="0" err="1" smtClean="0"/>
              <a:t>tentang</a:t>
            </a:r>
            <a:r>
              <a:rPr lang="en-US" dirty="0" smtClean="0"/>
              <a:t> </a:t>
            </a:r>
            <a:r>
              <a:rPr lang="en-US" dirty="0" err="1" smtClean="0"/>
              <a:t>Jabatan</a:t>
            </a:r>
            <a:r>
              <a:rPr lang="en-US" dirty="0" smtClean="0"/>
              <a:t> </a:t>
            </a:r>
            <a:r>
              <a:rPr lang="en-US" dirty="0" err="1" smtClean="0"/>
              <a:t>Fungsional</a:t>
            </a:r>
            <a:r>
              <a:rPr lang="en-US" dirty="0" smtClean="0"/>
              <a:t> </a:t>
            </a:r>
            <a:r>
              <a:rPr lang="en-US" dirty="0" err="1" smtClean="0"/>
              <a:t>Perencana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Angka</a:t>
            </a:r>
            <a:r>
              <a:rPr lang="en-US" dirty="0" smtClean="0"/>
              <a:t> </a:t>
            </a:r>
            <a:r>
              <a:rPr lang="en-US" dirty="0" err="1" smtClean="0"/>
              <a:t>Kreditnya</a:t>
            </a:r>
            <a:endParaRPr lang="en-US" dirty="0" smtClean="0"/>
          </a:p>
          <a:p>
            <a:pPr marL="358775" indent="-358775">
              <a:buFont typeface="Wingdings" panose="05000000000000000000" pitchFamily="2" charset="2"/>
              <a:buChar char="§"/>
            </a:pPr>
            <a:r>
              <a:rPr lang="en-US" dirty="0" err="1" smtClean="0"/>
              <a:t>Permen</a:t>
            </a:r>
            <a:r>
              <a:rPr lang="id-ID" dirty="0" smtClean="0"/>
              <a:t> </a:t>
            </a:r>
            <a:r>
              <a:rPr lang="en-US" dirty="0" smtClean="0"/>
              <a:t>PAN &amp; RB No. 22 </a:t>
            </a:r>
            <a:r>
              <a:rPr lang="en-US" dirty="0" err="1" smtClean="0"/>
              <a:t>Tahun</a:t>
            </a:r>
            <a:r>
              <a:rPr lang="en-US" dirty="0" smtClean="0"/>
              <a:t> 2014 </a:t>
            </a:r>
            <a:r>
              <a:rPr lang="en-US" dirty="0" err="1" smtClean="0"/>
              <a:t>tentang</a:t>
            </a:r>
            <a:r>
              <a:rPr lang="en-US" dirty="0" smtClean="0"/>
              <a:t> </a:t>
            </a:r>
            <a:r>
              <a:rPr lang="en-US" dirty="0" err="1" smtClean="0"/>
              <a:t>Jabatan</a:t>
            </a:r>
            <a:r>
              <a:rPr lang="en-US" dirty="0" smtClean="0"/>
              <a:t> </a:t>
            </a:r>
            <a:r>
              <a:rPr lang="en-US" dirty="0" err="1" smtClean="0"/>
              <a:t>Fungsional</a:t>
            </a:r>
            <a:r>
              <a:rPr lang="en-US" dirty="0" smtClean="0"/>
              <a:t> </a:t>
            </a:r>
            <a:r>
              <a:rPr lang="en-US" dirty="0" err="1" smtClean="0"/>
              <a:t>Widyaiswara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Angka</a:t>
            </a:r>
            <a:r>
              <a:rPr lang="en-US" dirty="0" smtClean="0"/>
              <a:t> </a:t>
            </a:r>
            <a:r>
              <a:rPr lang="en-US" dirty="0" err="1" smtClean="0"/>
              <a:t>Kreditnya</a:t>
            </a:r>
            <a:endParaRPr lang="en-US" dirty="0" smtClean="0"/>
          </a:p>
          <a:p>
            <a:pPr marL="358775" indent="-358775">
              <a:buFont typeface="Wingdings" panose="05000000000000000000" pitchFamily="2" charset="2"/>
              <a:buChar char="§"/>
            </a:pPr>
            <a:r>
              <a:rPr lang="en-US" dirty="0" err="1" smtClean="0"/>
              <a:t>Permen</a:t>
            </a:r>
            <a:r>
              <a:rPr lang="id-ID" dirty="0" smtClean="0"/>
              <a:t> </a:t>
            </a:r>
            <a:r>
              <a:rPr lang="en-US" dirty="0" smtClean="0"/>
              <a:t>PAN &amp; RB No. 51 </a:t>
            </a:r>
            <a:r>
              <a:rPr lang="en-US" dirty="0" err="1" smtClean="0"/>
              <a:t>Tahun</a:t>
            </a:r>
            <a:r>
              <a:rPr lang="en-US" dirty="0" smtClean="0"/>
              <a:t> 2012 </a:t>
            </a:r>
            <a:r>
              <a:rPr lang="en-US" dirty="0" err="1" smtClean="0"/>
              <a:t>tentang</a:t>
            </a:r>
            <a:r>
              <a:rPr lang="en-US" dirty="0" smtClean="0"/>
              <a:t> </a:t>
            </a:r>
            <a:r>
              <a:rPr lang="en-US" dirty="0" err="1" smtClean="0"/>
              <a:t>Jabatan</a:t>
            </a:r>
            <a:r>
              <a:rPr lang="en-US" dirty="0" smtClean="0"/>
              <a:t> </a:t>
            </a:r>
            <a:r>
              <a:rPr lang="en-US" dirty="0" err="1" smtClean="0"/>
              <a:t>Fungsional</a:t>
            </a:r>
            <a:r>
              <a:rPr lang="en-US" dirty="0" smtClean="0"/>
              <a:t> Auditor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Angka</a:t>
            </a:r>
            <a:r>
              <a:rPr lang="en-US" dirty="0" smtClean="0"/>
              <a:t> </a:t>
            </a:r>
            <a:r>
              <a:rPr lang="en-US" dirty="0" err="1" smtClean="0"/>
              <a:t>Kreditnya</a:t>
            </a:r>
            <a:endParaRPr lang="en-US" dirty="0" smtClean="0"/>
          </a:p>
          <a:p>
            <a:pPr marL="358775" indent="-358775">
              <a:buFont typeface="Wingdings" panose="05000000000000000000" pitchFamily="2" charset="2"/>
              <a:buChar char="§"/>
            </a:pPr>
            <a:r>
              <a:rPr lang="en-US" dirty="0" err="1" smtClean="0"/>
              <a:t>Permen</a:t>
            </a:r>
            <a:r>
              <a:rPr lang="id-ID" dirty="0" smtClean="0"/>
              <a:t> </a:t>
            </a:r>
            <a:r>
              <a:rPr lang="en-US" dirty="0" smtClean="0"/>
              <a:t>PAN &amp; RB No. 48 </a:t>
            </a:r>
            <a:r>
              <a:rPr lang="en-US" dirty="0" err="1" smtClean="0"/>
              <a:t>Tahun</a:t>
            </a:r>
            <a:r>
              <a:rPr lang="en-US" dirty="0" smtClean="0"/>
              <a:t> 2014 </a:t>
            </a:r>
            <a:r>
              <a:rPr lang="en-US" dirty="0" err="1" smtClean="0"/>
              <a:t>tentang</a:t>
            </a:r>
            <a:r>
              <a:rPr lang="en-US" dirty="0" smtClean="0"/>
              <a:t> </a:t>
            </a:r>
            <a:r>
              <a:rPr lang="en-US" dirty="0" err="1" smtClean="0"/>
              <a:t>Jabatan</a:t>
            </a:r>
            <a:r>
              <a:rPr lang="en-US" dirty="0" smtClean="0"/>
              <a:t> </a:t>
            </a:r>
            <a:r>
              <a:rPr lang="en-US" dirty="0" err="1" smtClean="0"/>
              <a:t>Fungsional</a:t>
            </a:r>
            <a:r>
              <a:rPr lang="en-US" dirty="0" smtClean="0"/>
              <a:t> </a:t>
            </a:r>
            <a:r>
              <a:rPr lang="en-US" dirty="0" err="1" smtClean="0"/>
              <a:t>Arsiparis</a:t>
            </a:r>
            <a:endParaRPr lang="en-US" dirty="0" smtClean="0"/>
          </a:p>
          <a:p>
            <a:pPr marL="358775" indent="-358775">
              <a:buFont typeface="Wingdings" panose="05000000000000000000" pitchFamily="2" charset="2"/>
              <a:buChar char="§"/>
            </a:pPr>
            <a:r>
              <a:rPr lang="id-ID" dirty="0" smtClean="0"/>
              <a:t>Perka BKN No. 3 Tahun 2013 tentang Kamus Jabatan Fungsional Umum</a:t>
            </a:r>
            <a:endParaRPr lang="en-US" dirty="0" smtClean="0"/>
          </a:p>
          <a:p>
            <a:pPr marL="358775" indent="-358775">
              <a:buFont typeface="Wingdings" panose="05000000000000000000" pitchFamily="2" charset="2"/>
              <a:buChar char="§"/>
            </a:pPr>
            <a:endParaRPr lang="en-US" dirty="0" smtClean="0"/>
          </a:p>
          <a:p>
            <a:pPr marL="358775" indent="-358775">
              <a:buFont typeface="Wingdings" panose="05000000000000000000" pitchFamily="2" charset="2"/>
              <a:buChar char="§"/>
            </a:pPr>
            <a:endParaRPr lang="en-US" dirty="0" smtClean="0"/>
          </a:p>
          <a:p>
            <a:pPr marL="358775" indent="-358775">
              <a:buFont typeface="Wingdings" panose="05000000000000000000" pitchFamily="2" charset="2"/>
              <a:buChar char="§"/>
            </a:pPr>
            <a:endParaRPr lang="id-ID" dirty="0"/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425344" y="6459786"/>
            <a:ext cx="984019" cy="365125"/>
          </a:xfrm>
        </p:spPr>
        <p:txBody>
          <a:bodyPr/>
          <a:lstStyle/>
          <a:p>
            <a:r>
              <a:rPr lang="en-US" sz="1200" dirty="0" smtClean="0"/>
              <a:t>Slide-</a:t>
            </a:r>
            <a:fld id="{5B260A94-8F57-4D6A-8BD7-56D2B108468A}" type="slidenum">
              <a:rPr lang="id-ID" sz="1200" smtClean="0"/>
              <a:pPr/>
              <a:t>3</a:t>
            </a:fld>
            <a:endParaRPr lang="id-ID" sz="1200" dirty="0"/>
          </a:p>
        </p:txBody>
      </p:sp>
    </p:spTree>
    <p:extLst>
      <p:ext uri="{BB962C8B-B14F-4D97-AF65-F5344CB8AC3E}">
        <p14:creationId xmlns:p14="http://schemas.microsoft.com/office/powerpoint/2010/main" val="1295384583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878167"/>
          </a:xfrm>
        </p:spPr>
        <p:txBody>
          <a:bodyPr>
            <a:normAutofit/>
          </a:bodyPr>
          <a:lstStyle/>
          <a:p>
            <a:pPr algn="ctr"/>
            <a:r>
              <a:rPr lang="id-ID" i="1" dirty="0" smtClean="0"/>
              <a:t>Existing</a:t>
            </a:r>
            <a:r>
              <a:rPr lang="en-US" dirty="0" smtClean="0"/>
              <a:t> </a:t>
            </a:r>
            <a:r>
              <a:rPr lang="id-ID" dirty="0" smtClean="0"/>
              <a:t>Jabatan</a:t>
            </a:r>
            <a:endParaRPr lang="id-ID" sz="6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4</a:t>
            </a:fld>
            <a:endParaRPr lang="id-ID"/>
          </a:p>
        </p:txBody>
      </p:sp>
      <p:sp>
        <p:nvSpPr>
          <p:cNvPr id="5" name="TextBox 4"/>
          <p:cNvSpPr txBox="1"/>
          <p:nvPr/>
        </p:nvSpPr>
        <p:spPr>
          <a:xfrm>
            <a:off x="184057" y="3191161"/>
            <a:ext cx="1426027" cy="923330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ctr"/>
            <a:r>
              <a:rPr lang="id-ID" sz="5400" dirty="0" smtClean="0"/>
              <a:t>PNS</a:t>
            </a:r>
            <a:endParaRPr lang="id-ID" sz="5400" dirty="0"/>
          </a:p>
        </p:txBody>
      </p:sp>
      <p:sp>
        <p:nvSpPr>
          <p:cNvPr id="6" name="TextBox 5"/>
          <p:cNvSpPr txBox="1"/>
          <p:nvPr/>
        </p:nvSpPr>
        <p:spPr>
          <a:xfrm>
            <a:off x="2318657" y="1804858"/>
            <a:ext cx="2342605" cy="646331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id-ID" dirty="0" smtClean="0"/>
              <a:t>Jabatan Fungsional Tertentu (Angka Kredit)</a:t>
            </a:r>
            <a:endParaRPr lang="id-ID" dirty="0"/>
          </a:p>
        </p:txBody>
      </p:sp>
      <p:sp>
        <p:nvSpPr>
          <p:cNvPr id="7" name="TextBox 6"/>
          <p:cNvSpPr txBox="1"/>
          <p:nvPr/>
        </p:nvSpPr>
        <p:spPr>
          <a:xfrm>
            <a:off x="2318657" y="3315856"/>
            <a:ext cx="2342605" cy="646331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id-ID" dirty="0" smtClean="0"/>
              <a:t>Jabatan Struktural (Manajerial)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318652" y="4800309"/>
            <a:ext cx="2342605" cy="92333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id-ID" dirty="0" smtClean="0"/>
              <a:t>Jabatan Fungsional Umum (Non Angka Kredit)</a:t>
            </a:r>
            <a:endParaRPr lang="id-ID" dirty="0"/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3167746" y="2451189"/>
            <a:ext cx="4940" cy="846198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 flipH="1">
            <a:off x="3167746" y="3990114"/>
            <a:ext cx="18795" cy="810195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 flipV="1">
            <a:off x="3755575" y="3934696"/>
            <a:ext cx="12857" cy="865613"/>
          </a:xfrm>
          <a:prstGeom prst="straightConnector1">
            <a:avLst/>
          </a:prstGeom>
          <a:ln w="28575"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 flipV="1">
            <a:off x="3755575" y="2451190"/>
            <a:ext cx="12857" cy="860051"/>
          </a:xfrm>
          <a:prstGeom prst="straightConnector1">
            <a:avLst/>
          </a:prstGeom>
          <a:ln w="28575"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5" idx="3"/>
            <a:endCxn id="8" idx="1"/>
          </p:cNvCxnSpPr>
          <p:nvPr/>
        </p:nvCxnSpPr>
        <p:spPr>
          <a:xfrm>
            <a:off x="1610084" y="3652826"/>
            <a:ext cx="708568" cy="1609148"/>
          </a:xfrm>
          <a:prstGeom prst="straightConnector1">
            <a:avLst/>
          </a:prstGeom>
          <a:ln w="222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5" idx="3"/>
            <a:endCxn id="7" idx="1"/>
          </p:cNvCxnSpPr>
          <p:nvPr/>
        </p:nvCxnSpPr>
        <p:spPr>
          <a:xfrm flipV="1">
            <a:off x="1610084" y="3639022"/>
            <a:ext cx="708573" cy="13804"/>
          </a:xfrm>
          <a:prstGeom prst="straightConnector1">
            <a:avLst/>
          </a:prstGeom>
          <a:ln w="222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5" idx="3"/>
            <a:endCxn id="6" idx="1"/>
          </p:cNvCxnSpPr>
          <p:nvPr/>
        </p:nvCxnSpPr>
        <p:spPr>
          <a:xfrm flipV="1">
            <a:off x="1610084" y="2128024"/>
            <a:ext cx="708573" cy="1524802"/>
          </a:xfrm>
          <a:prstGeom prst="straightConnector1">
            <a:avLst/>
          </a:prstGeom>
          <a:ln w="222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7417138" y="1710864"/>
            <a:ext cx="1505198" cy="1477328"/>
          </a:xfrm>
          <a:prstGeom prst="rect">
            <a:avLst/>
          </a:prstGeom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>
            <a:defPPr>
              <a:defRPr lang="id-ID"/>
            </a:defPPr>
            <a:lvl1pPr algn="ctr">
              <a:defRPr>
                <a:solidFill>
                  <a:schemeClr val="dk1"/>
                </a:solidFill>
              </a:defRPr>
            </a:lvl1pPr>
            <a:lvl2pPr>
              <a:defRPr>
                <a:solidFill>
                  <a:schemeClr val="dk1"/>
                </a:solidFill>
              </a:defRPr>
            </a:lvl2pPr>
            <a:lvl3pPr>
              <a:defRPr>
                <a:solidFill>
                  <a:schemeClr val="dk1"/>
                </a:solidFill>
              </a:defRPr>
            </a:lvl3pPr>
            <a:lvl4pPr>
              <a:defRPr>
                <a:solidFill>
                  <a:schemeClr val="dk1"/>
                </a:solidFill>
              </a:defRPr>
            </a:lvl4pPr>
            <a:lvl5pPr>
              <a:defRPr>
                <a:solidFill>
                  <a:schemeClr val="dk1"/>
                </a:solidFill>
              </a:defRPr>
            </a:lvl5pPr>
            <a:lvl6pPr>
              <a:defRPr>
                <a:solidFill>
                  <a:schemeClr val="dk1"/>
                </a:solidFill>
              </a:defRPr>
            </a:lvl6pPr>
            <a:lvl7pPr>
              <a:defRPr>
                <a:solidFill>
                  <a:schemeClr val="dk1"/>
                </a:solidFill>
              </a:defRPr>
            </a:lvl7pPr>
            <a:lvl8pPr>
              <a:defRPr>
                <a:solidFill>
                  <a:schemeClr val="dk1"/>
                </a:solidFill>
              </a:defRPr>
            </a:lvl8pPr>
            <a:lvl9pPr>
              <a:defRPr>
                <a:solidFill>
                  <a:schemeClr val="dk1"/>
                </a:solidFill>
              </a:defRPr>
            </a:lvl9pPr>
          </a:lstStyle>
          <a:p>
            <a:r>
              <a:rPr lang="id-ID" dirty="0"/>
              <a:t>Ahli</a:t>
            </a:r>
          </a:p>
          <a:p>
            <a:pPr marL="285750" indent="-285750" algn="l">
              <a:buFont typeface="Arial" pitchFamily="34" charset="0"/>
              <a:buChar char="•"/>
            </a:pPr>
            <a:r>
              <a:rPr lang="id-ID" dirty="0"/>
              <a:t>Pertama</a:t>
            </a:r>
          </a:p>
          <a:p>
            <a:pPr marL="285750" indent="-285750" algn="l">
              <a:buFont typeface="Arial" pitchFamily="34" charset="0"/>
              <a:buChar char="•"/>
            </a:pPr>
            <a:r>
              <a:rPr lang="id-ID" dirty="0"/>
              <a:t>Muda</a:t>
            </a:r>
          </a:p>
          <a:p>
            <a:pPr marL="285750" indent="-285750" algn="l">
              <a:buFont typeface="Arial" pitchFamily="34" charset="0"/>
              <a:buChar char="•"/>
            </a:pPr>
            <a:r>
              <a:rPr lang="id-ID" dirty="0"/>
              <a:t>Madya</a:t>
            </a:r>
          </a:p>
          <a:p>
            <a:pPr marL="285750" indent="-285750" algn="l">
              <a:buFont typeface="Arial" pitchFamily="34" charset="0"/>
              <a:buChar char="•"/>
            </a:pPr>
            <a:r>
              <a:rPr lang="id-ID" dirty="0"/>
              <a:t>Utama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7434010" y="4648106"/>
            <a:ext cx="1488370" cy="1477328"/>
          </a:xfrm>
          <a:prstGeom prst="rect">
            <a:avLst/>
          </a:prstGeom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id-ID" dirty="0" smtClean="0"/>
              <a:t>Terampil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id-ID" dirty="0" smtClean="0"/>
              <a:t>P. Pemula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id-ID" dirty="0" smtClean="0"/>
              <a:t>Pelaksana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id-ID" dirty="0" smtClean="0"/>
              <a:t>P. Lanjutan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id-ID" dirty="0" smtClean="0"/>
              <a:t>Penyelia</a:t>
            </a:r>
            <a:endParaRPr lang="id-ID" dirty="0"/>
          </a:p>
        </p:txBody>
      </p:sp>
      <p:sp>
        <p:nvSpPr>
          <p:cNvPr id="19" name="Text Box 39"/>
          <p:cNvSpPr txBox="1">
            <a:spLocks noChangeArrowheads="1"/>
          </p:cNvSpPr>
          <p:nvPr/>
        </p:nvSpPr>
        <p:spPr bwMode="auto">
          <a:xfrm>
            <a:off x="4721439" y="1801092"/>
            <a:ext cx="2815388" cy="6318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/>
            <a:r>
              <a:rPr lang="en-US" dirty="0" err="1" smtClean="0"/>
              <a:t>Perencana</a:t>
            </a:r>
            <a:r>
              <a:rPr lang="en-US" dirty="0" smtClean="0"/>
              <a:t>, Auditor, </a:t>
            </a:r>
            <a:r>
              <a:rPr lang="en-US" dirty="0" err="1" smtClean="0"/>
              <a:t>Wisyaiswara</a:t>
            </a:r>
            <a:r>
              <a:rPr lang="en-US" dirty="0" smtClean="0"/>
              <a:t>, </a:t>
            </a:r>
            <a:r>
              <a:rPr lang="en-US" dirty="0" err="1" smtClean="0"/>
              <a:t>Arsiparis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20" name="Text Box 39"/>
          <p:cNvSpPr txBox="1">
            <a:spLocks noChangeArrowheads="1"/>
          </p:cNvSpPr>
          <p:nvPr/>
        </p:nvSpPr>
        <p:spPr bwMode="auto">
          <a:xfrm>
            <a:off x="4707579" y="3297427"/>
            <a:ext cx="2815388" cy="6318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/>
            <a:r>
              <a:rPr lang="id-ID" dirty="0" smtClean="0"/>
              <a:t>Eselon I, II, III, </a:t>
            </a:r>
            <a:r>
              <a:rPr lang="en-US" dirty="0" err="1" smtClean="0"/>
              <a:t>dan</a:t>
            </a:r>
            <a:r>
              <a:rPr lang="en-US" dirty="0" smtClean="0"/>
              <a:t> IV</a:t>
            </a:r>
            <a:endParaRPr lang="id-ID" dirty="0" smtClean="0"/>
          </a:p>
          <a:p>
            <a:pPr defTabSz="872760"/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0" name="Text Box 39"/>
          <p:cNvSpPr txBox="1">
            <a:spLocks noChangeArrowheads="1"/>
          </p:cNvSpPr>
          <p:nvPr/>
        </p:nvSpPr>
        <p:spPr bwMode="auto">
          <a:xfrm>
            <a:off x="4707574" y="4779907"/>
            <a:ext cx="2815388" cy="9088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/>
            <a:r>
              <a:rPr lang="en-US" dirty="0" smtClean="0"/>
              <a:t>Tata </a:t>
            </a:r>
            <a:r>
              <a:rPr lang="en-US" dirty="0" err="1" smtClean="0"/>
              <a:t>usaha</a:t>
            </a:r>
            <a:r>
              <a:rPr lang="en-US" dirty="0" smtClean="0"/>
              <a:t>, </a:t>
            </a:r>
            <a:r>
              <a:rPr lang="en-US" dirty="0" err="1" smtClean="0"/>
              <a:t>Caraka</a:t>
            </a:r>
            <a:r>
              <a:rPr lang="en-US" dirty="0" smtClean="0"/>
              <a:t>, </a:t>
            </a:r>
            <a:r>
              <a:rPr lang="en-US" dirty="0" err="1" smtClean="0"/>
              <a:t>Satpam</a:t>
            </a:r>
            <a:r>
              <a:rPr lang="en-US" dirty="0" smtClean="0"/>
              <a:t>, </a:t>
            </a:r>
            <a:r>
              <a:rPr lang="en-US" dirty="0" err="1" smtClean="0"/>
              <a:t>dll</a:t>
            </a:r>
            <a:endParaRPr lang="id-ID" dirty="0" smtClean="0"/>
          </a:p>
          <a:p>
            <a:pPr defTabSz="872760"/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1" name="Text Box 39"/>
          <p:cNvSpPr txBox="1">
            <a:spLocks noChangeArrowheads="1"/>
          </p:cNvSpPr>
          <p:nvPr/>
        </p:nvSpPr>
        <p:spPr bwMode="auto">
          <a:xfrm>
            <a:off x="4721434" y="1330017"/>
            <a:ext cx="2676893" cy="354856"/>
          </a:xfrm>
          <a:prstGeom prst="rect">
            <a:avLst/>
          </a:prstGeom>
          <a:solidFill>
            <a:srgbClr val="C00000"/>
          </a:solidFill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/>
            <a:r>
              <a:rPr lang="en-US" dirty="0" smtClean="0">
                <a:solidFill>
                  <a:schemeClr val="bg1"/>
                </a:solidFill>
              </a:rPr>
              <a:t>Di </a:t>
            </a:r>
            <a:r>
              <a:rPr lang="en-US" dirty="0" err="1" smtClean="0">
                <a:solidFill>
                  <a:schemeClr val="bg1"/>
                </a:solidFill>
              </a:rPr>
              <a:t>Kemen</a:t>
            </a:r>
            <a:r>
              <a:rPr lang="en-US" dirty="0" smtClean="0">
                <a:solidFill>
                  <a:schemeClr val="bg1"/>
                </a:solidFill>
              </a:rPr>
              <a:t>. PPN/</a:t>
            </a:r>
            <a:r>
              <a:rPr lang="en-US" dirty="0" err="1" smtClean="0">
                <a:solidFill>
                  <a:schemeClr val="bg1"/>
                </a:solidFill>
              </a:rPr>
              <a:t>Bappenas</a:t>
            </a:r>
            <a:r>
              <a:rPr lang="en-US" dirty="0" smtClean="0">
                <a:solidFill>
                  <a:schemeClr val="bg1"/>
                </a:solidFill>
              </a:rPr>
              <a:t>: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40141390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367419"/>
            <a:ext cx="9144000" cy="878167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err="1" smtClean="0"/>
              <a:t>Pemanfaatan</a:t>
            </a:r>
            <a:r>
              <a:rPr lang="en-US" dirty="0" smtClean="0"/>
              <a:t> </a:t>
            </a:r>
            <a:r>
              <a:rPr lang="en-US" dirty="0" err="1" smtClean="0"/>
              <a:t>Hasil</a:t>
            </a:r>
            <a:r>
              <a:rPr lang="en-US" dirty="0" smtClean="0"/>
              <a:t> </a:t>
            </a:r>
            <a:r>
              <a:rPr lang="id-ID" dirty="0" smtClean="0"/>
              <a:t/>
            </a:r>
            <a:br>
              <a:rPr lang="id-ID" dirty="0" smtClean="0"/>
            </a:br>
            <a:r>
              <a:rPr lang="en-US" dirty="0" err="1" smtClean="0"/>
              <a:t>Analisis</a:t>
            </a:r>
            <a:r>
              <a:rPr lang="en-US" dirty="0" smtClean="0"/>
              <a:t> </a:t>
            </a:r>
            <a:r>
              <a:rPr lang="en-US" dirty="0" err="1" smtClean="0"/>
              <a:t>Jabatan</a:t>
            </a:r>
            <a:endParaRPr lang="id-ID" sz="6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5</a:t>
            </a:fld>
            <a:endParaRPr lang="id-ID"/>
          </a:p>
        </p:txBody>
      </p:sp>
      <p:sp>
        <p:nvSpPr>
          <p:cNvPr id="17" name="Rectangle 5"/>
          <p:cNvSpPr>
            <a:spLocks noChangeArrowheads="1"/>
          </p:cNvSpPr>
          <p:nvPr/>
        </p:nvSpPr>
        <p:spPr bwMode="auto">
          <a:xfrm>
            <a:off x="526454" y="3172685"/>
            <a:ext cx="2081074" cy="1092722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lIns="77109" tIns="38552" rIns="77109" bIns="38552" anchor="ctr"/>
          <a:lstStyle/>
          <a:p>
            <a:pPr defTabSz="872760"/>
            <a:r>
              <a:rPr lang="en-US" sz="1700" b="1" dirty="0"/>
              <a:t> </a:t>
            </a:r>
          </a:p>
          <a:p>
            <a:pPr defTabSz="872760">
              <a:buFontTx/>
              <a:buChar char="•"/>
            </a:pPr>
            <a:r>
              <a:rPr lang="en-US" sz="1700" b="1" dirty="0"/>
              <a:t> PETA JABATAN</a:t>
            </a:r>
            <a:endParaRPr lang="en-US" sz="3700" b="1" dirty="0"/>
          </a:p>
          <a:p>
            <a:pPr defTabSz="872760">
              <a:buFontTx/>
              <a:buChar char="•"/>
            </a:pPr>
            <a:r>
              <a:rPr lang="en-US" sz="1700" b="1" dirty="0"/>
              <a:t> URAIAN JABATAN</a:t>
            </a:r>
          </a:p>
          <a:p>
            <a:pPr defTabSz="872760">
              <a:buFontTx/>
              <a:buChar char="•"/>
            </a:pPr>
            <a:r>
              <a:rPr lang="en-US" sz="1700" b="1" dirty="0"/>
              <a:t> SYARAT JABATAN</a:t>
            </a:r>
          </a:p>
          <a:p>
            <a:pPr defTabSz="872760"/>
            <a:endParaRPr lang="en-US" sz="1700" b="1" dirty="0"/>
          </a:p>
          <a:p>
            <a:pPr defTabSz="872760"/>
            <a:endParaRPr lang="en-US" sz="1700" b="1" dirty="0"/>
          </a:p>
        </p:txBody>
      </p:sp>
      <p:sp>
        <p:nvSpPr>
          <p:cNvPr id="19" name="Rectangle 6"/>
          <p:cNvSpPr>
            <a:spLocks noChangeArrowheads="1"/>
          </p:cNvSpPr>
          <p:nvPr/>
        </p:nvSpPr>
        <p:spPr bwMode="auto">
          <a:xfrm>
            <a:off x="692700" y="2743195"/>
            <a:ext cx="1604006" cy="3856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77109" tIns="38552" rIns="77109" bIns="38552">
            <a:spAutoFit/>
          </a:bodyPr>
          <a:lstStyle/>
          <a:p>
            <a:pPr defTabSz="872760"/>
            <a:r>
              <a:rPr lang="en-US" sz="2000" b="1" dirty="0"/>
              <a:t>HASIL </a:t>
            </a:r>
            <a:r>
              <a:rPr lang="en-US" sz="2000" b="1" dirty="0" smtClean="0"/>
              <a:t>ANJAB:</a:t>
            </a:r>
            <a:endParaRPr lang="en-US" sz="2000" b="1" dirty="0"/>
          </a:p>
        </p:txBody>
      </p:sp>
      <p:sp>
        <p:nvSpPr>
          <p:cNvPr id="20" name="Rectangle 8"/>
          <p:cNvSpPr>
            <a:spLocks noChangeArrowheads="1"/>
          </p:cNvSpPr>
          <p:nvPr/>
        </p:nvSpPr>
        <p:spPr bwMode="auto">
          <a:xfrm>
            <a:off x="3637904" y="1262498"/>
            <a:ext cx="2058070" cy="5135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lIns="77074" tIns="38535" rIns="77074" bIns="38535" anchor="ctr"/>
          <a:lstStyle/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Perencanaan</a:t>
            </a:r>
            <a:endParaRPr lang="en-US" dirty="0" smtClean="0"/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Pegawai</a:t>
            </a:r>
            <a:endParaRPr lang="en-US" dirty="0"/>
          </a:p>
        </p:txBody>
      </p:sp>
      <p:sp>
        <p:nvSpPr>
          <p:cNvPr id="22" name="Rectangle 9"/>
          <p:cNvSpPr>
            <a:spLocks noChangeArrowheads="1"/>
          </p:cNvSpPr>
          <p:nvPr/>
        </p:nvSpPr>
        <p:spPr bwMode="auto">
          <a:xfrm>
            <a:off x="3637904" y="1970421"/>
            <a:ext cx="2058070" cy="5135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lIns="77074" tIns="38535" rIns="77074" bIns="38535" anchor="ctr"/>
          <a:lstStyle/>
          <a:p>
            <a:pPr algn="ctr" defTabSz="872760">
              <a:lnSpc>
                <a:spcPct val="80000"/>
              </a:lnSpc>
            </a:pPr>
            <a:endParaRPr lang="en-US" dirty="0" smtClean="0"/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Rekrutmen</a:t>
            </a:r>
            <a:r>
              <a:rPr lang="en-US" dirty="0" smtClean="0"/>
              <a:t> &amp;</a:t>
            </a:r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Seleksi</a:t>
            </a:r>
            <a:endParaRPr lang="en-US" dirty="0" smtClean="0"/>
          </a:p>
          <a:p>
            <a:pPr algn="ctr" defTabSz="872760">
              <a:lnSpc>
                <a:spcPct val="80000"/>
              </a:lnSpc>
            </a:pPr>
            <a:endParaRPr lang="en-US" dirty="0"/>
          </a:p>
        </p:txBody>
      </p:sp>
      <p:sp>
        <p:nvSpPr>
          <p:cNvPr id="24" name="Rectangle 10"/>
          <p:cNvSpPr>
            <a:spLocks noChangeArrowheads="1"/>
          </p:cNvSpPr>
          <p:nvPr/>
        </p:nvSpPr>
        <p:spPr bwMode="auto">
          <a:xfrm>
            <a:off x="3637904" y="2615327"/>
            <a:ext cx="2058070" cy="51485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lIns="77074" tIns="38535" rIns="77074" bIns="38535" anchor="ctr"/>
          <a:lstStyle/>
          <a:p>
            <a:pPr algn="ctr" defTabSz="872760">
              <a:lnSpc>
                <a:spcPct val="80000"/>
              </a:lnSpc>
            </a:pPr>
            <a:endParaRPr lang="en-US" dirty="0" smtClean="0"/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Perencanaan</a:t>
            </a:r>
            <a:endParaRPr lang="en-US" dirty="0" smtClean="0"/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Karier</a:t>
            </a:r>
            <a:endParaRPr lang="en-US" dirty="0" smtClean="0"/>
          </a:p>
          <a:p>
            <a:pPr algn="ctr" defTabSz="872760">
              <a:lnSpc>
                <a:spcPct val="80000"/>
              </a:lnSpc>
            </a:pPr>
            <a:endParaRPr lang="en-US" dirty="0"/>
          </a:p>
        </p:txBody>
      </p:sp>
      <p:sp>
        <p:nvSpPr>
          <p:cNvPr id="25" name="Rectangle 11"/>
          <p:cNvSpPr>
            <a:spLocks noChangeArrowheads="1"/>
          </p:cNvSpPr>
          <p:nvPr/>
        </p:nvSpPr>
        <p:spPr bwMode="auto">
          <a:xfrm>
            <a:off x="3637904" y="3312973"/>
            <a:ext cx="2058070" cy="76026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lIns="77074" tIns="38535" rIns="77074" bIns="38535" anchor="ctr"/>
          <a:lstStyle/>
          <a:p>
            <a:pPr algn="ctr" defTabSz="872760">
              <a:lnSpc>
                <a:spcPct val="80000"/>
              </a:lnSpc>
            </a:pPr>
            <a:endParaRPr lang="en-US" dirty="0" smtClean="0"/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Pengangkatan</a:t>
            </a:r>
            <a:endParaRPr lang="en-US" dirty="0" smtClean="0"/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dalam</a:t>
            </a:r>
            <a:endParaRPr lang="en-US" dirty="0" smtClean="0"/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Jabatan</a:t>
            </a:r>
            <a:endParaRPr lang="en-US" dirty="0" smtClean="0"/>
          </a:p>
          <a:p>
            <a:pPr algn="ctr" defTabSz="872760">
              <a:lnSpc>
                <a:spcPct val="80000"/>
              </a:lnSpc>
            </a:pPr>
            <a:endParaRPr lang="en-US" dirty="0"/>
          </a:p>
        </p:txBody>
      </p:sp>
      <p:sp>
        <p:nvSpPr>
          <p:cNvPr id="26" name="Rectangle 12"/>
          <p:cNvSpPr>
            <a:spLocks noChangeArrowheads="1"/>
          </p:cNvSpPr>
          <p:nvPr/>
        </p:nvSpPr>
        <p:spPr bwMode="auto">
          <a:xfrm>
            <a:off x="3637904" y="5004117"/>
            <a:ext cx="2058070" cy="51485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lIns="77074" tIns="38535" rIns="77074" bIns="38535" anchor="ctr"/>
          <a:lstStyle/>
          <a:p>
            <a:pPr algn="ctr" defTabSz="872760"/>
            <a:endParaRPr lang="en-US" dirty="0" smtClean="0"/>
          </a:p>
          <a:p>
            <a:pPr algn="ctr" defTabSz="872760"/>
            <a:r>
              <a:rPr lang="en-US" dirty="0" err="1" smtClean="0"/>
              <a:t>Remunerasi</a:t>
            </a:r>
            <a:endParaRPr lang="en-US" dirty="0" smtClean="0"/>
          </a:p>
          <a:p>
            <a:pPr algn="ctr" defTabSz="872760"/>
            <a:endParaRPr lang="en-US" dirty="0"/>
          </a:p>
        </p:txBody>
      </p:sp>
      <p:sp>
        <p:nvSpPr>
          <p:cNvPr id="29" name="Rectangle 13"/>
          <p:cNvSpPr>
            <a:spLocks noChangeArrowheads="1"/>
          </p:cNvSpPr>
          <p:nvPr/>
        </p:nvSpPr>
        <p:spPr bwMode="auto">
          <a:xfrm>
            <a:off x="3637904" y="5703103"/>
            <a:ext cx="2058070" cy="51351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lIns="77074" tIns="38535" rIns="77074" bIns="38535" anchor="ctr"/>
          <a:lstStyle/>
          <a:p>
            <a:pPr algn="ctr" defTabSz="872760"/>
            <a:endParaRPr lang="en-US" dirty="0" smtClean="0"/>
          </a:p>
          <a:p>
            <a:pPr algn="ctr" defTabSz="872760"/>
            <a:r>
              <a:rPr lang="en-US" dirty="0" err="1" smtClean="0"/>
              <a:t>Diklat</a:t>
            </a:r>
            <a:endParaRPr lang="en-US" dirty="0" smtClean="0"/>
          </a:p>
          <a:p>
            <a:pPr algn="ctr" defTabSz="872760"/>
            <a:endParaRPr lang="en-US" dirty="0"/>
          </a:p>
        </p:txBody>
      </p:sp>
      <p:sp>
        <p:nvSpPr>
          <p:cNvPr id="30" name="Rectangle 14"/>
          <p:cNvSpPr>
            <a:spLocks noChangeArrowheads="1"/>
          </p:cNvSpPr>
          <p:nvPr/>
        </p:nvSpPr>
        <p:spPr bwMode="auto">
          <a:xfrm>
            <a:off x="3637904" y="4263566"/>
            <a:ext cx="2058070" cy="51485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lIns="77074" tIns="38535" rIns="77074" bIns="38535" anchor="ctr"/>
          <a:lstStyle/>
          <a:p>
            <a:pPr algn="ctr" defTabSz="872760">
              <a:lnSpc>
                <a:spcPct val="80000"/>
              </a:lnSpc>
            </a:pPr>
            <a:endParaRPr lang="en-US" dirty="0" smtClean="0"/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Penilaian</a:t>
            </a:r>
            <a:endParaRPr lang="en-US" dirty="0" smtClean="0"/>
          </a:p>
          <a:p>
            <a:pPr algn="ctr" defTabSz="872760">
              <a:lnSpc>
                <a:spcPct val="80000"/>
              </a:lnSpc>
            </a:pPr>
            <a:r>
              <a:rPr lang="en-US" dirty="0" err="1" smtClean="0"/>
              <a:t>Kinerja</a:t>
            </a:r>
            <a:endParaRPr lang="en-US" dirty="0" smtClean="0"/>
          </a:p>
          <a:p>
            <a:pPr algn="ctr" defTabSz="872760">
              <a:lnSpc>
                <a:spcPct val="80000"/>
              </a:lnSpc>
            </a:pPr>
            <a:endParaRPr lang="en-US" dirty="0"/>
          </a:p>
        </p:txBody>
      </p:sp>
      <p:sp>
        <p:nvSpPr>
          <p:cNvPr id="31" name="Line 17"/>
          <p:cNvSpPr>
            <a:spLocks noChangeShapeType="1"/>
          </p:cNvSpPr>
          <p:nvPr/>
        </p:nvSpPr>
        <p:spPr bwMode="auto">
          <a:xfrm>
            <a:off x="3058695" y="1519924"/>
            <a:ext cx="51485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lIns="77221" tIns="38611" rIns="77221" bIns="38611"/>
          <a:lstStyle/>
          <a:p>
            <a:endParaRPr lang="en-US"/>
          </a:p>
        </p:txBody>
      </p:sp>
      <p:sp>
        <p:nvSpPr>
          <p:cNvPr id="32" name="Line 18"/>
          <p:cNvSpPr>
            <a:spLocks noChangeShapeType="1"/>
          </p:cNvSpPr>
          <p:nvPr/>
        </p:nvSpPr>
        <p:spPr bwMode="auto">
          <a:xfrm>
            <a:off x="3058695" y="2871412"/>
            <a:ext cx="51485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lIns="77221" tIns="38611" rIns="77221" bIns="38611"/>
          <a:lstStyle/>
          <a:p>
            <a:endParaRPr lang="en-US"/>
          </a:p>
        </p:txBody>
      </p:sp>
      <p:sp>
        <p:nvSpPr>
          <p:cNvPr id="33" name="Line 19"/>
          <p:cNvSpPr>
            <a:spLocks noChangeShapeType="1"/>
          </p:cNvSpPr>
          <p:nvPr/>
        </p:nvSpPr>
        <p:spPr bwMode="auto">
          <a:xfrm>
            <a:off x="3058695" y="3706708"/>
            <a:ext cx="51485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lIns="77221" tIns="38611" rIns="77221" bIns="38611"/>
          <a:lstStyle/>
          <a:p>
            <a:endParaRPr lang="en-US"/>
          </a:p>
        </p:txBody>
      </p:sp>
      <p:sp>
        <p:nvSpPr>
          <p:cNvPr id="34" name="Line 21"/>
          <p:cNvSpPr>
            <a:spLocks noChangeShapeType="1"/>
          </p:cNvSpPr>
          <p:nvPr/>
        </p:nvSpPr>
        <p:spPr bwMode="auto">
          <a:xfrm>
            <a:off x="3058695" y="5261543"/>
            <a:ext cx="51485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lIns="77221" tIns="38611" rIns="77221" bIns="38611"/>
          <a:lstStyle/>
          <a:p>
            <a:endParaRPr lang="en-US"/>
          </a:p>
        </p:txBody>
      </p:sp>
      <p:sp>
        <p:nvSpPr>
          <p:cNvPr id="35" name="Line 23"/>
          <p:cNvSpPr>
            <a:spLocks noChangeShapeType="1"/>
          </p:cNvSpPr>
          <p:nvPr/>
        </p:nvSpPr>
        <p:spPr bwMode="auto">
          <a:xfrm>
            <a:off x="2608199" y="3708048"/>
            <a:ext cx="450496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lIns="77221" tIns="38611" rIns="77221" bIns="38611"/>
          <a:lstStyle/>
          <a:p>
            <a:endParaRPr lang="en-US"/>
          </a:p>
        </p:txBody>
      </p:sp>
      <p:sp>
        <p:nvSpPr>
          <p:cNvPr id="36" name="Line 24"/>
          <p:cNvSpPr>
            <a:spLocks noChangeShapeType="1"/>
          </p:cNvSpPr>
          <p:nvPr/>
        </p:nvSpPr>
        <p:spPr bwMode="auto">
          <a:xfrm>
            <a:off x="3058695" y="1519924"/>
            <a:ext cx="0" cy="45049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lIns="77221" tIns="38611" rIns="77221" bIns="38611"/>
          <a:lstStyle/>
          <a:p>
            <a:endParaRPr lang="en-US"/>
          </a:p>
        </p:txBody>
      </p:sp>
      <p:sp>
        <p:nvSpPr>
          <p:cNvPr id="37" name="Line 25"/>
          <p:cNvSpPr>
            <a:spLocks noChangeShapeType="1"/>
          </p:cNvSpPr>
          <p:nvPr/>
        </p:nvSpPr>
        <p:spPr bwMode="auto">
          <a:xfrm>
            <a:off x="3058695" y="2227847"/>
            <a:ext cx="51485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lIns="77221" tIns="38611" rIns="77221" bIns="38611"/>
          <a:lstStyle/>
          <a:p>
            <a:endParaRPr lang="en-US"/>
          </a:p>
        </p:txBody>
      </p:sp>
      <p:sp>
        <p:nvSpPr>
          <p:cNvPr id="38" name="Line 28"/>
          <p:cNvSpPr>
            <a:spLocks noChangeShapeType="1"/>
          </p:cNvSpPr>
          <p:nvPr/>
        </p:nvSpPr>
        <p:spPr bwMode="auto">
          <a:xfrm flipV="1">
            <a:off x="3058696" y="4522333"/>
            <a:ext cx="512171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lIns="77221" tIns="38611" rIns="77221" bIns="38611"/>
          <a:lstStyle/>
          <a:p>
            <a:endParaRPr lang="en-US"/>
          </a:p>
        </p:txBody>
      </p:sp>
      <p:sp>
        <p:nvSpPr>
          <p:cNvPr id="39" name="Line 30"/>
          <p:cNvSpPr>
            <a:spLocks noChangeShapeType="1"/>
          </p:cNvSpPr>
          <p:nvPr/>
        </p:nvSpPr>
        <p:spPr bwMode="auto">
          <a:xfrm>
            <a:off x="3058695" y="6024886"/>
            <a:ext cx="51485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 lIns="77221" tIns="38611" rIns="77221" bIns="38611"/>
          <a:lstStyle/>
          <a:p>
            <a:endParaRPr lang="en-US"/>
          </a:p>
        </p:txBody>
      </p:sp>
      <p:sp>
        <p:nvSpPr>
          <p:cNvPr id="40" name="Text Box 48"/>
          <p:cNvSpPr txBox="1">
            <a:spLocks noChangeArrowheads="1"/>
          </p:cNvSpPr>
          <p:nvPr/>
        </p:nvSpPr>
        <p:spPr bwMode="auto">
          <a:xfrm>
            <a:off x="5709159" y="1981146"/>
            <a:ext cx="2039523" cy="5087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>
              <a:buFontTx/>
              <a:buChar char="•"/>
            </a:pPr>
            <a:r>
              <a:rPr lang="en-US" sz="1400" dirty="0" smtClean="0"/>
              <a:t> </a:t>
            </a:r>
            <a:r>
              <a:rPr lang="en-US" sz="1400" dirty="0" err="1" smtClean="0"/>
              <a:t>Standar</a:t>
            </a:r>
            <a:r>
              <a:rPr lang="en-US" sz="1400" dirty="0" smtClean="0"/>
              <a:t> </a:t>
            </a:r>
            <a:r>
              <a:rPr lang="en-US" sz="1400" dirty="0" err="1" smtClean="0"/>
              <a:t>kualifikasi</a:t>
            </a:r>
            <a:endParaRPr lang="en-US" sz="1400" dirty="0" smtClean="0"/>
          </a:p>
          <a:p>
            <a:pPr defTabSz="872760">
              <a:buFontTx/>
              <a:buChar char="•"/>
            </a:pPr>
            <a:r>
              <a:rPr lang="en-US" sz="1400" dirty="0" smtClean="0"/>
              <a:t> </a:t>
            </a:r>
            <a:r>
              <a:rPr lang="en-US" sz="1400" dirty="0" err="1" smtClean="0"/>
              <a:t>Kriteria</a:t>
            </a:r>
            <a:r>
              <a:rPr lang="en-US" sz="1400" dirty="0" smtClean="0"/>
              <a:t> </a:t>
            </a:r>
            <a:r>
              <a:rPr lang="en-US" sz="1400" dirty="0" err="1" smtClean="0"/>
              <a:t>seleksi</a:t>
            </a:r>
            <a:endParaRPr lang="en-US" sz="1400" dirty="0"/>
          </a:p>
        </p:txBody>
      </p:sp>
      <p:sp>
        <p:nvSpPr>
          <p:cNvPr id="41" name="Text Box 49"/>
          <p:cNvSpPr txBox="1">
            <a:spLocks noChangeArrowheads="1"/>
          </p:cNvSpPr>
          <p:nvPr/>
        </p:nvSpPr>
        <p:spPr bwMode="auto">
          <a:xfrm>
            <a:off x="5709159" y="2660065"/>
            <a:ext cx="1429923" cy="2933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>
              <a:buFontTx/>
              <a:buChar char="•"/>
            </a:pPr>
            <a:r>
              <a:rPr lang="en-US" sz="1400" dirty="0" smtClean="0"/>
              <a:t> </a:t>
            </a:r>
            <a:r>
              <a:rPr lang="en-US" sz="1400" dirty="0" err="1" smtClean="0"/>
              <a:t>Pola</a:t>
            </a:r>
            <a:r>
              <a:rPr lang="en-US" sz="1400" dirty="0" smtClean="0"/>
              <a:t> </a:t>
            </a:r>
            <a:r>
              <a:rPr lang="en-US" sz="1400" dirty="0" err="1" smtClean="0"/>
              <a:t>karier</a:t>
            </a:r>
            <a:endParaRPr lang="en-US" sz="1400" dirty="0"/>
          </a:p>
        </p:txBody>
      </p:sp>
      <p:sp>
        <p:nvSpPr>
          <p:cNvPr id="42" name="Text Box 50"/>
          <p:cNvSpPr txBox="1">
            <a:spLocks noChangeArrowheads="1"/>
          </p:cNvSpPr>
          <p:nvPr/>
        </p:nvSpPr>
        <p:spPr bwMode="auto">
          <a:xfrm>
            <a:off x="5709159" y="3386265"/>
            <a:ext cx="2852931" cy="5087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>
              <a:buFontTx/>
              <a:buChar char="•"/>
            </a:pPr>
            <a:r>
              <a:rPr lang="en-US" sz="1400" dirty="0" smtClean="0"/>
              <a:t> </a:t>
            </a:r>
            <a:r>
              <a:rPr lang="en-US" sz="1400" dirty="0" err="1" smtClean="0"/>
              <a:t>Standar</a:t>
            </a:r>
            <a:r>
              <a:rPr lang="en-US" sz="1400" dirty="0" smtClean="0"/>
              <a:t> </a:t>
            </a:r>
            <a:r>
              <a:rPr lang="en-US" sz="1400" dirty="0" err="1" smtClean="0"/>
              <a:t>kompetensi</a:t>
            </a:r>
            <a:r>
              <a:rPr lang="en-US" sz="1400" dirty="0" smtClean="0"/>
              <a:t> </a:t>
            </a:r>
            <a:r>
              <a:rPr lang="en-US" sz="1400" dirty="0" err="1" smtClean="0"/>
              <a:t>kerja</a:t>
            </a:r>
            <a:r>
              <a:rPr lang="en-US" sz="1400" dirty="0" smtClean="0"/>
              <a:t>/</a:t>
            </a:r>
            <a:r>
              <a:rPr lang="en-US" sz="1400" dirty="0" err="1" smtClean="0"/>
              <a:t>jabatan</a:t>
            </a:r>
            <a:endParaRPr lang="en-US" sz="1400" dirty="0" smtClean="0"/>
          </a:p>
          <a:p>
            <a:pPr defTabSz="872760">
              <a:buFontTx/>
              <a:buChar char="•"/>
            </a:pPr>
            <a:r>
              <a:rPr lang="en-US" sz="1400" dirty="0" smtClean="0"/>
              <a:t> </a:t>
            </a:r>
            <a:r>
              <a:rPr lang="en-US" sz="1400" dirty="0" err="1" smtClean="0"/>
              <a:t>Penilaian</a:t>
            </a:r>
            <a:r>
              <a:rPr lang="en-US" sz="1400" dirty="0" smtClean="0"/>
              <a:t> </a:t>
            </a:r>
            <a:r>
              <a:rPr lang="en-US" sz="1400" dirty="0" err="1" smtClean="0"/>
              <a:t>kompetensi</a:t>
            </a:r>
            <a:endParaRPr lang="en-US" sz="1400" dirty="0"/>
          </a:p>
        </p:txBody>
      </p:sp>
      <p:sp>
        <p:nvSpPr>
          <p:cNvPr id="43" name="Text Box 51"/>
          <p:cNvSpPr txBox="1">
            <a:spLocks noChangeArrowheads="1"/>
          </p:cNvSpPr>
          <p:nvPr/>
        </p:nvSpPr>
        <p:spPr bwMode="auto">
          <a:xfrm>
            <a:off x="5691282" y="4263566"/>
            <a:ext cx="2212481" cy="5087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>
              <a:buFontTx/>
              <a:buChar char="•"/>
            </a:pPr>
            <a:r>
              <a:rPr lang="en-US" sz="1400" dirty="0" smtClean="0"/>
              <a:t> </a:t>
            </a:r>
            <a:r>
              <a:rPr lang="en-US" sz="1400" dirty="0" err="1" smtClean="0"/>
              <a:t>Standar</a:t>
            </a:r>
            <a:r>
              <a:rPr lang="en-US" sz="1400" dirty="0" smtClean="0"/>
              <a:t> </a:t>
            </a:r>
            <a:r>
              <a:rPr lang="en-US" sz="1400" dirty="0" err="1" smtClean="0"/>
              <a:t>kinerja</a:t>
            </a:r>
            <a:endParaRPr lang="en-US" sz="1400" dirty="0" smtClean="0"/>
          </a:p>
          <a:p>
            <a:pPr defTabSz="872760">
              <a:buFontTx/>
              <a:buChar char="•"/>
            </a:pPr>
            <a:r>
              <a:rPr lang="en-US" sz="1400" dirty="0" smtClean="0"/>
              <a:t> </a:t>
            </a:r>
            <a:r>
              <a:rPr lang="en-US" sz="1400" dirty="0" err="1" smtClean="0"/>
              <a:t>Kriteria</a:t>
            </a:r>
            <a:r>
              <a:rPr lang="en-US" sz="1400" dirty="0" smtClean="0"/>
              <a:t> </a:t>
            </a:r>
            <a:r>
              <a:rPr lang="en-US" sz="1400" dirty="0" err="1" smtClean="0"/>
              <a:t>kinerja</a:t>
            </a:r>
            <a:endParaRPr lang="en-US" sz="1400" dirty="0"/>
          </a:p>
        </p:txBody>
      </p:sp>
      <p:sp>
        <p:nvSpPr>
          <p:cNvPr id="44" name="Text Box 52"/>
          <p:cNvSpPr txBox="1">
            <a:spLocks noChangeArrowheads="1"/>
          </p:cNvSpPr>
          <p:nvPr/>
        </p:nvSpPr>
        <p:spPr bwMode="auto">
          <a:xfrm>
            <a:off x="5691282" y="5029195"/>
            <a:ext cx="2870808" cy="2933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>
              <a:buFontTx/>
              <a:buChar char="•"/>
            </a:pPr>
            <a:r>
              <a:rPr lang="en-US" sz="1400" dirty="0" smtClean="0"/>
              <a:t>  </a:t>
            </a:r>
            <a:r>
              <a:rPr lang="en-US" sz="1400" dirty="0" err="1" smtClean="0"/>
              <a:t>Evaluasi</a:t>
            </a:r>
            <a:r>
              <a:rPr lang="en-US" sz="1400" dirty="0" smtClean="0"/>
              <a:t> </a:t>
            </a:r>
            <a:r>
              <a:rPr lang="en-US" sz="1400" dirty="0" err="1" smtClean="0"/>
              <a:t>jabatan</a:t>
            </a:r>
            <a:r>
              <a:rPr lang="en-US" sz="1400" dirty="0" smtClean="0"/>
              <a:t> (</a:t>
            </a:r>
            <a:r>
              <a:rPr lang="en-US" sz="1400" dirty="0" err="1" smtClean="0"/>
              <a:t>kelas</a:t>
            </a:r>
            <a:r>
              <a:rPr lang="en-US" sz="1400" dirty="0" smtClean="0"/>
              <a:t> </a:t>
            </a:r>
            <a:r>
              <a:rPr lang="en-US" sz="1400" dirty="0" err="1" smtClean="0"/>
              <a:t>jabatan</a:t>
            </a:r>
            <a:r>
              <a:rPr lang="en-US" sz="1400" dirty="0" smtClean="0"/>
              <a:t>)</a:t>
            </a:r>
          </a:p>
        </p:txBody>
      </p:sp>
      <p:sp>
        <p:nvSpPr>
          <p:cNvPr id="45" name="Text Box 53"/>
          <p:cNvSpPr txBox="1">
            <a:spLocks noChangeArrowheads="1"/>
          </p:cNvSpPr>
          <p:nvPr/>
        </p:nvSpPr>
        <p:spPr bwMode="auto">
          <a:xfrm>
            <a:off x="5709159" y="5756555"/>
            <a:ext cx="2852931" cy="2933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>
              <a:buFontTx/>
              <a:buChar char="•"/>
            </a:pPr>
            <a:r>
              <a:rPr lang="en-US" sz="1400" dirty="0" smtClean="0"/>
              <a:t> </a:t>
            </a:r>
            <a:r>
              <a:rPr lang="en-US" sz="1400" dirty="0" err="1" smtClean="0"/>
              <a:t>Analisis</a:t>
            </a:r>
            <a:r>
              <a:rPr lang="en-US" sz="1400" dirty="0" smtClean="0"/>
              <a:t> </a:t>
            </a:r>
            <a:r>
              <a:rPr lang="en-US" sz="1400" dirty="0" err="1" smtClean="0"/>
              <a:t>kebutuhan</a:t>
            </a:r>
            <a:r>
              <a:rPr lang="en-US" sz="1400" dirty="0" smtClean="0"/>
              <a:t> </a:t>
            </a:r>
            <a:r>
              <a:rPr lang="en-US" sz="1400" dirty="0" err="1" smtClean="0"/>
              <a:t>diklat</a:t>
            </a:r>
            <a:endParaRPr lang="en-US" sz="1400" dirty="0"/>
          </a:p>
        </p:txBody>
      </p:sp>
      <p:sp>
        <p:nvSpPr>
          <p:cNvPr id="46" name="Text Box 39"/>
          <p:cNvSpPr txBox="1">
            <a:spLocks noChangeArrowheads="1"/>
          </p:cNvSpPr>
          <p:nvPr/>
        </p:nvSpPr>
        <p:spPr bwMode="auto">
          <a:xfrm>
            <a:off x="5746702" y="1260760"/>
            <a:ext cx="2815388" cy="5087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77109" tIns="38552" rIns="77109" bIns="38552">
            <a:spAutoFit/>
          </a:bodyPr>
          <a:lstStyle/>
          <a:p>
            <a:pPr defTabSz="872760">
              <a:buFontTx/>
              <a:buChar char="•"/>
            </a:pPr>
            <a:r>
              <a:rPr lang="en-US" sz="1400" dirty="0" smtClean="0"/>
              <a:t> </a:t>
            </a:r>
            <a:r>
              <a:rPr lang="en-US" sz="1400" dirty="0" err="1" smtClean="0"/>
              <a:t>Analisis</a:t>
            </a:r>
            <a:r>
              <a:rPr lang="en-US" sz="1400" dirty="0" smtClean="0"/>
              <a:t> </a:t>
            </a:r>
            <a:r>
              <a:rPr lang="en-US" sz="1400" dirty="0" err="1" smtClean="0"/>
              <a:t>beban</a:t>
            </a:r>
            <a:r>
              <a:rPr lang="en-US" sz="1400" dirty="0" smtClean="0"/>
              <a:t> </a:t>
            </a:r>
            <a:r>
              <a:rPr lang="en-US" sz="1400" dirty="0" err="1" smtClean="0"/>
              <a:t>kerja</a:t>
            </a:r>
            <a:endParaRPr lang="en-US" sz="1400" dirty="0" smtClean="0"/>
          </a:p>
          <a:p>
            <a:pPr defTabSz="872760"/>
            <a:r>
              <a:rPr lang="en-US" sz="1400" dirty="0" smtClean="0"/>
              <a:t>  (</a:t>
            </a:r>
            <a:r>
              <a:rPr lang="en-US" sz="1400" dirty="0" err="1" smtClean="0"/>
              <a:t>Analisis</a:t>
            </a:r>
            <a:r>
              <a:rPr lang="en-US" sz="1400" dirty="0" smtClean="0"/>
              <a:t> </a:t>
            </a:r>
            <a:r>
              <a:rPr lang="en-US" sz="1400" dirty="0" err="1" smtClean="0"/>
              <a:t>kebutuhan</a:t>
            </a:r>
            <a:r>
              <a:rPr lang="en-US" sz="1400" dirty="0" smtClean="0"/>
              <a:t> </a:t>
            </a:r>
            <a:r>
              <a:rPr lang="en-US" sz="1400" dirty="0" err="1" smtClean="0"/>
              <a:t>pegawai</a:t>
            </a:r>
            <a:r>
              <a:rPr lang="en-US" sz="1400" dirty="0" smtClean="0"/>
              <a:t>)	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340141390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86600"/>
            <a:ext cx="9074725" cy="878167"/>
          </a:xfrm>
        </p:spPr>
        <p:txBody>
          <a:bodyPr>
            <a:normAutofit/>
          </a:bodyPr>
          <a:lstStyle/>
          <a:p>
            <a:pPr algn="ctr"/>
            <a:r>
              <a:rPr lang="id-ID" sz="4000" dirty="0" smtClean="0"/>
              <a:t>Substansi </a:t>
            </a:r>
            <a:r>
              <a:rPr lang="en-US" sz="4000" dirty="0" err="1" smtClean="0"/>
              <a:t>Informasi</a:t>
            </a:r>
            <a:r>
              <a:rPr lang="en-US" sz="4000" dirty="0" smtClean="0"/>
              <a:t> </a:t>
            </a:r>
            <a:r>
              <a:rPr lang="id-ID" sz="4000" dirty="0" smtClean="0"/>
              <a:t>Analisis Jabatan</a:t>
            </a:r>
            <a:endParaRPr lang="id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260A94-8F57-4D6A-8BD7-56D2B108468A}" type="slidenum">
              <a:rPr lang="id-ID" smtClean="0"/>
              <a:pPr/>
              <a:t>6</a:t>
            </a:fld>
            <a:endParaRPr lang="id-ID"/>
          </a:p>
        </p:txBody>
      </p:sp>
      <p:graphicFrame>
        <p:nvGraphicFramePr>
          <p:cNvPr id="47" name="Content Placeholder 3"/>
          <p:cNvGraphicFramePr>
            <a:graphicFrameLocks noGrp="1"/>
          </p:cNvGraphicFramePr>
          <p:nvPr>
            <p:ph idx="1"/>
          </p:nvPr>
        </p:nvGraphicFramePr>
        <p:xfrm>
          <a:off x="922465" y="1267685"/>
          <a:ext cx="7499353" cy="49453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6100"/>
                <a:gridCol w="2317751"/>
                <a:gridCol w="2317751"/>
                <a:gridCol w="2317751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No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Identitas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Jabatan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Uraian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Jabatan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Syarat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Jabatan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Nama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Jabatan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Uraian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Tugas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Pangkat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dan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Golongan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Ruang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2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Kode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Jabatan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Bahan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Kerja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Pendidikan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3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Unit </a:t>
                      </a:r>
                      <a:r>
                        <a:rPr lang="en-US" sz="1600" dirty="0" err="1" smtClean="0"/>
                        <a:t>Kerja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Jabatan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Alat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Kerja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Pelatihan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4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Letak</a:t>
                      </a:r>
                      <a:r>
                        <a:rPr lang="en-US" sz="1600" baseline="0" dirty="0" smtClean="0"/>
                        <a:t> </a:t>
                      </a:r>
                      <a:r>
                        <a:rPr lang="en-US" sz="1600" baseline="0" dirty="0" err="1" smtClean="0"/>
                        <a:t>dalam</a:t>
                      </a:r>
                      <a:r>
                        <a:rPr lang="en-US" sz="1600" baseline="0" dirty="0" smtClean="0"/>
                        <a:t> </a:t>
                      </a:r>
                      <a:r>
                        <a:rPr lang="en-US" sz="1600" baseline="0" dirty="0" err="1" smtClean="0"/>
                        <a:t>Struktur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Hasil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Kerja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Pengalaman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Kerja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5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Ikhtisar</a:t>
                      </a:r>
                      <a:r>
                        <a:rPr lang="en-US" sz="1600" baseline="0" dirty="0" smtClean="0"/>
                        <a:t> </a:t>
                      </a:r>
                      <a:r>
                        <a:rPr lang="en-US" sz="1600" baseline="0" dirty="0" err="1" smtClean="0"/>
                        <a:t>Jabatan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Tanggung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Jawab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Pengetahuan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6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Wewenang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Keterampilan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7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Korelasi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Jabatan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Bakat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Kerja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8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Kondisi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Lingkungan</a:t>
                      </a:r>
                      <a:r>
                        <a:rPr lang="en-US" sz="1600" baseline="0" dirty="0" smtClean="0"/>
                        <a:t> </a:t>
                      </a:r>
                      <a:r>
                        <a:rPr lang="en-US" sz="1600" baseline="0" dirty="0" err="1" smtClean="0"/>
                        <a:t>Kerja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Temperamen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Kerja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9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Keadaan</a:t>
                      </a:r>
                      <a:r>
                        <a:rPr lang="en-US" sz="1600" dirty="0" smtClean="0"/>
                        <a:t>/</a:t>
                      </a:r>
                      <a:r>
                        <a:rPr lang="en-US" sz="1600" dirty="0" err="1" smtClean="0"/>
                        <a:t>Resiko</a:t>
                      </a:r>
                      <a:r>
                        <a:rPr lang="en-US" sz="1600" baseline="0" dirty="0" smtClean="0"/>
                        <a:t> </a:t>
                      </a:r>
                      <a:r>
                        <a:rPr lang="en-US" sz="1600" baseline="0" dirty="0" err="1" smtClean="0"/>
                        <a:t>Bahaya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Minat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Kerja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10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Upaya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Fisik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11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Kondisi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Fisik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12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Fungsi</a:t>
                      </a:r>
                      <a:r>
                        <a:rPr kumimoji="0"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Pekerja</a:t>
                      </a:r>
                      <a:endParaRPr kumimoji="0"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620" marR="7620" marT="762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40141390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807905"/>
          </a:xfrm>
        </p:spPr>
        <p:txBody>
          <a:bodyPr>
            <a:normAutofit fontScale="90000"/>
          </a:bodyPr>
          <a:lstStyle/>
          <a:p>
            <a:r>
              <a:rPr lang="id-ID" sz="4000" dirty="0" smtClean="0"/>
              <a:t>Tahapan Kegiatan Analisis Jabatan</a:t>
            </a:r>
            <a:endParaRPr lang="id-ID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22959" y="1333099"/>
            <a:ext cx="7543801" cy="4582792"/>
          </a:xfrm>
        </p:spPr>
        <p:txBody>
          <a:bodyPr>
            <a:normAutofit fontScale="85000" lnSpcReduction="20000"/>
          </a:bodyPr>
          <a:lstStyle/>
          <a:p>
            <a:pPr marL="457200" indent="-457200">
              <a:spcAft>
                <a:spcPts val="600"/>
              </a:spcAft>
              <a:buFont typeface="+mj-lt"/>
              <a:buAutoNum type="arabicPeriod"/>
            </a:pPr>
            <a:r>
              <a:rPr lang="id-ID" sz="2800" dirty="0" smtClean="0"/>
              <a:t>Pengumpulan data dan penyusunan konsep awal uraian jabatan</a:t>
            </a:r>
            <a:r>
              <a:rPr lang="en-US" sz="2800" dirty="0" smtClean="0"/>
              <a:t> </a:t>
            </a:r>
            <a:r>
              <a:rPr lang="en-US" sz="2800" dirty="0" smtClean="0">
                <a:solidFill>
                  <a:srgbClr val="C00000"/>
                </a:solidFill>
              </a:rPr>
              <a:t>(Mei-</a:t>
            </a:r>
            <a:r>
              <a:rPr lang="en-US" sz="2800" dirty="0" err="1" smtClean="0">
                <a:solidFill>
                  <a:srgbClr val="C00000"/>
                </a:solidFill>
              </a:rPr>
              <a:t>Juli</a:t>
            </a:r>
            <a:r>
              <a:rPr lang="en-US" sz="2800" dirty="0" smtClean="0">
                <a:solidFill>
                  <a:srgbClr val="C00000"/>
                </a:solidFill>
              </a:rPr>
              <a:t> 2016)</a:t>
            </a:r>
            <a:endParaRPr lang="id-ID" sz="2800" dirty="0" smtClean="0">
              <a:solidFill>
                <a:srgbClr val="C00000"/>
              </a:solidFill>
            </a:endParaRPr>
          </a:p>
          <a:p>
            <a:pPr marL="903288" indent="-45720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Font typeface="Courier New" panose="02070309020205020404" pitchFamily="49" charset="0"/>
              <a:buChar char="o"/>
            </a:pPr>
            <a:r>
              <a:rPr lang="id-ID" sz="2400" dirty="0" smtClean="0"/>
              <a:t>Pada tahun 2015 telah disusun konsep uraian jabatan untuk semua jabatan struktural sesuai Perpres 65/2015 dan 66/2015. Konsep tersebut perlu disesuaikan dengan Perpres 20/2016 dan Permen 4/2016.</a:t>
            </a:r>
            <a:endParaRPr lang="id-ID" dirty="0" smtClean="0"/>
          </a:p>
          <a:p>
            <a:pPr marL="514350" indent="-514350">
              <a:spcBef>
                <a:spcPts val="600"/>
              </a:spcBef>
              <a:buFont typeface="+mj-lt"/>
              <a:buAutoNum type="arabicPeriod" startAt="2"/>
            </a:pPr>
            <a:r>
              <a:rPr lang="id-ID" sz="2800" dirty="0" smtClean="0"/>
              <a:t>Verifikasi kepada pemegang jabatan dan atasan langsung</a:t>
            </a:r>
            <a:r>
              <a:rPr lang="en-US" sz="2800" dirty="0" smtClean="0"/>
              <a:t> </a:t>
            </a:r>
            <a:r>
              <a:rPr lang="en-US" sz="2800" dirty="0" smtClean="0">
                <a:solidFill>
                  <a:srgbClr val="C00000"/>
                </a:solidFill>
              </a:rPr>
              <a:t>(</a:t>
            </a:r>
            <a:r>
              <a:rPr lang="en-US" sz="2800" dirty="0" err="1" smtClean="0">
                <a:solidFill>
                  <a:srgbClr val="C00000"/>
                </a:solidFill>
              </a:rPr>
              <a:t>Agustus-Oktober</a:t>
            </a:r>
            <a:r>
              <a:rPr lang="en-US" sz="2800" dirty="0" smtClean="0">
                <a:solidFill>
                  <a:srgbClr val="C00000"/>
                </a:solidFill>
              </a:rPr>
              <a:t> 2016)</a:t>
            </a:r>
            <a:endParaRPr lang="en-US" sz="2800" dirty="0" smtClean="0"/>
          </a:p>
          <a:p>
            <a:pPr marL="917575" lvl="1" indent="-34925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Font typeface="Courier New" pitchFamily="49" charset="0"/>
              <a:buChar char="o"/>
            </a:pPr>
            <a:r>
              <a:rPr lang="en-US" sz="2400" dirty="0" smtClean="0"/>
              <a:t>FGD </a:t>
            </a:r>
            <a:r>
              <a:rPr lang="en-US" sz="2400" dirty="0" err="1" smtClean="0"/>
              <a:t>untuk</a:t>
            </a:r>
            <a:r>
              <a:rPr lang="en-US" sz="2400" dirty="0" smtClean="0"/>
              <a:t> </a:t>
            </a:r>
            <a:r>
              <a:rPr lang="en-US" sz="2400" dirty="0" err="1" smtClean="0"/>
              <a:t>pemegang</a:t>
            </a:r>
            <a:r>
              <a:rPr lang="en-US" sz="2400" dirty="0" smtClean="0"/>
              <a:t> </a:t>
            </a:r>
            <a:r>
              <a:rPr lang="en-US" sz="2400" dirty="0" err="1" smtClean="0"/>
              <a:t>jabatan</a:t>
            </a:r>
            <a:r>
              <a:rPr lang="en-US" sz="2400" dirty="0" smtClean="0"/>
              <a:t> yang </a:t>
            </a:r>
            <a:r>
              <a:rPr lang="en-US" sz="2400" dirty="0" err="1" smtClean="0"/>
              <a:t>tugasnya</a:t>
            </a:r>
            <a:r>
              <a:rPr lang="en-US" sz="2400" dirty="0" smtClean="0"/>
              <a:t> </a:t>
            </a:r>
            <a:r>
              <a:rPr lang="en-US" sz="2400" dirty="0" err="1" smtClean="0"/>
              <a:t>homogen</a:t>
            </a:r>
            <a:r>
              <a:rPr lang="en-US" sz="2400" dirty="0" smtClean="0"/>
              <a:t> (unit </a:t>
            </a:r>
            <a:r>
              <a:rPr lang="en-US" sz="2400" dirty="0" err="1" smtClean="0"/>
              <a:t>kerja</a:t>
            </a:r>
            <a:r>
              <a:rPr lang="en-US" sz="2400" dirty="0" smtClean="0"/>
              <a:t> </a:t>
            </a:r>
            <a:r>
              <a:rPr lang="en-US" sz="2400" dirty="0" err="1" smtClean="0"/>
              <a:t>sektoral</a:t>
            </a:r>
            <a:r>
              <a:rPr lang="en-US" sz="2400" dirty="0" smtClean="0"/>
              <a:t>).</a:t>
            </a:r>
          </a:p>
          <a:p>
            <a:pPr marL="917575" lvl="1" indent="-349250">
              <a:lnSpc>
                <a:spcPct val="100000"/>
              </a:lnSpc>
              <a:spcAft>
                <a:spcPts val="600"/>
              </a:spcAft>
              <a:buFont typeface="Courier New" pitchFamily="49" charset="0"/>
              <a:buChar char="o"/>
            </a:pPr>
            <a:r>
              <a:rPr lang="en-US" sz="2400" dirty="0" err="1" smtClean="0"/>
              <a:t>Wawancara</a:t>
            </a:r>
            <a:r>
              <a:rPr lang="en-US" sz="2400" dirty="0" smtClean="0"/>
              <a:t> </a:t>
            </a:r>
            <a:r>
              <a:rPr lang="en-US" sz="2400" dirty="0" err="1" smtClean="0"/>
              <a:t>kepada</a:t>
            </a:r>
            <a:r>
              <a:rPr lang="en-US" sz="2400" dirty="0" smtClean="0"/>
              <a:t> </a:t>
            </a:r>
            <a:r>
              <a:rPr lang="en-US" sz="2400" dirty="0" err="1" smtClean="0"/>
              <a:t>masing-masing</a:t>
            </a:r>
            <a:r>
              <a:rPr lang="en-US" sz="2400" dirty="0" smtClean="0"/>
              <a:t> </a:t>
            </a:r>
            <a:r>
              <a:rPr lang="en-US" sz="2400" dirty="0" err="1" smtClean="0"/>
              <a:t>pemegang</a:t>
            </a:r>
            <a:r>
              <a:rPr lang="en-US" sz="2400" dirty="0" smtClean="0"/>
              <a:t> </a:t>
            </a:r>
            <a:r>
              <a:rPr lang="en-US" sz="2400" dirty="0" err="1" smtClean="0"/>
              <a:t>jabatan</a:t>
            </a:r>
            <a:r>
              <a:rPr lang="en-US" sz="2400" dirty="0" smtClean="0"/>
              <a:t> yang </a:t>
            </a:r>
            <a:r>
              <a:rPr lang="en-US" sz="2400" dirty="0" err="1" smtClean="0"/>
              <a:t>tugasnya</a:t>
            </a:r>
            <a:r>
              <a:rPr lang="en-US" sz="2400" dirty="0" smtClean="0"/>
              <a:t> </a:t>
            </a:r>
            <a:r>
              <a:rPr lang="en-US" sz="2400" dirty="0" err="1" smtClean="0"/>
              <a:t>tidak</a:t>
            </a:r>
            <a:r>
              <a:rPr lang="en-US" sz="2400" dirty="0" smtClean="0"/>
              <a:t> </a:t>
            </a:r>
            <a:r>
              <a:rPr lang="en-US" sz="2400" dirty="0" err="1" smtClean="0"/>
              <a:t>homogen</a:t>
            </a:r>
            <a:r>
              <a:rPr lang="en-US" sz="2400" dirty="0" smtClean="0"/>
              <a:t>.</a:t>
            </a:r>
            <a:endParaRPr lang="id-ID" sz="2400" dirty="0" smtClean="0"/>
          </a:p>
          <a:p>
            <a:pPr marL="457200" indent="-457200">
              <a:buFont typeface="+mj-lt"/>
              <a:buAutoNum type="arabicPeriod" startAt="2"/>
            </a:pPr>
            <a:r>
              <a:rPr lang="en-US" sz="2800" dirty="0" err="1" smtClean="0"/>
              <a:t>Finalisasi</a:t>
            </a:r>
            <a:r>
              <a:rPr lang="en-US" sz="2800" dirty="0" smtClean="0"/>
              <a:t> </a:t>
            </a:r>
            <a:r>
              <a:rPr lang="en-US" sz="2800" dirty="0" err="1" smtClean="0"/>
              <a:t>dokumen</a:t>
            </a:r>
            <a:r>
              <a:rPr lang="en-US" sz="2800" dirty="0" smtClean="0"/>
              <a:t> </a:t>
            </a:r>
            <a:r>
              <a:rPr lang="en-US" sz="2800" dirty="0" err="1" smtClean="0"/>
              <a:t>uraian</a:t>
            </a:r>
            <a:r>
              <a:rPr lang="en-US" sz="2800" dirty="0" smtClean="0"/>
              <a:t> </a:t>
            </a:r>
            <a:r>
              <a:rPr lang="en-US" sz="2800" dirty="0" err="1" smtClean="0"/>
              <a:t>jabatan</a:t>
            </a:r>
            <a:r>
              <a:rPr lang="en-US" sz="2800" dirty="0" smtClean="0"/>
              <a:t> </a:t>
            </a:r>
            <a:r>
              <a:rPr lang="en-US" sz="2800" dirty="0" smtClean="0">
                <a:solidFill>
                  <a:srgbClr val="C00000"/>
                </a:solidFill>
              </a:rPr>
              <a:t>(November-</a:t>
            </a:r>
            <a:r>
              <a:rPr lang="en-US" sz="2800" dirty="0" err="1" smtClean="0">
                <a:solidFill>
                  <a:srgbClr val="C00000"/>
                </a:solidFill>
              </a:rPr>
              <a:t>Desember</a:t>
            </a:r>
            <a:r>
              <a:rPr lang="en-US" sz="2800" dirty="0" smtClean="0">
                <a:solidFill>
                  <a:srgbClr val="C00000"/>
                </a:solidFill>
              </a:rPr>
              <a:t> 2016)</a:t>
            </a:r>
            <a:endParaRPr lang="id-ID" sz="2800" dirty="0"/>
          </a:p>
        </p:txBody>
      </p:sp>
    </p:spTree>
    <p:extLst>
      <p:ext uri="{BB962C8B-B14F-4D97-AF65-F5344CB8AC3E}">
        <p14:creationId xmlns:p14="http://schemas.microsoft.com/office/powerpoint/2010/main" val="882090701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1201034"/>
            <a:ext cx="7543800" cy="1450757"/>
          </a:xfrm>
        </p:spPr>
        <p:txBody>
          <a:bodyPr/>
          <a:lstStyle/>
          <a:p>
            <a:pPr algn="ctr"/>
            <a:r>
              <a:rPr lang="id-ID" dirty="0" smtClean="0"/>
              <a:t>Terima Kasih </a:t>
            </a:r>
            <a:endParaRPr lang="id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425344" y="6459786"/>
            <a:ext cx="984019" cy="365125"/>
          </a:xfrm>
        </p:spPr>
        <p:txBody>
          <a:bodyPr/>
          <a:lstStyle/>
          <a:p>
            <a:r>
              <a:rPr lang="en-US" sz="1200" dirty="0" smtClean="0"/>
              <a:t>Slide-</a:t>
            </a:r>
            <a:fld id="{5B260A94-8F57-4D6A-8BD7-56D2B108468A}" type="slidenum">
              <a:rPr lang="id-ID" sz="1200" smtClean="0"/>
              <a:pPr/>
              <a:t>8</a:t>
            </a:fld>
            <a:endParaRPr lang="id-ID" sz="1200" dirty="0"/>
          </a:p>
        </p:txBody>
      </p:sp>
    </p:spTree>
    <p:extLst>
      <p:ext uri="{BB962C8B-B14F-4D97-AF65-F5344CB8AC3E}">
        <p14:creationId xmlns:p14="http://schemas.microsoft.com/office/powerpoint/2010/main" val="3145961719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755</TotalTime>
  <Words>422</Words>
  <Application>Microsoft Office PowerPoint</Application>
  <PresentationFormat>On-screen Show (4:3)</PresentationFormat>
  <Paragraphs>128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Retrospect</vt:lpstr>
      <vt:lpstr>Workshop Analisis Jabatan</vt:lpstr>
      <vt:lpstr>Latar Belakang</vt:lpstr>
      <vt:lpstr>Dasar Hukum</vt:lpstr>
      <vt:lpstr>Existing Jabatan</vt:lpstr>
      <vt:lpstr>Pemanfaatan Hasil  Analisis Jabatan</vt:lpstr>
      <vt:lpstr>Substansi Informasi Analisis Jabatan</vt:lpstr>
      <vt:lpstr>Tahapan Kegiatan Analisis Jabatan</vt:lpstr>
      <vt:lpstr>Terima Kasih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IB</dc:creator>
  <cp:lastModifiedBy>BAPPENAS</cp:lastModifiedBy>
  <cp:revision>66</cp:revision>
  <dcterms:created xsi:type="dcterms:W3CDTF">2016-05-12T01:37:12Z</dcterms:created>
  <dcterms:modified xsi:type="dcterms:W3CDTF">2016-08-12T08:05:55Z</dcterms:modified>
</cp:coreProperties>
</file>

<file path=docProps/thumbnail.jpeg>
</file>