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333" r:id="rId3"/>
    <p:sldId id="270" r:id="rId4"/>
    <p:sldId id="271" r:id="rId5"/>
    <p:sldId id="273" r:id="rId6"/>
    <p:sldId id="302" r:id="rId7"/>
    <p:sldId id="334" r:id="rId8"/>
    <p:sldId id="335" r:id="rId9"/>
    <p:sldId id="276" r:id="rId10"/>
    <p:sldId id="336" r:id="rId11"/>
    <p:sldId id="278" r:id="rId12"/>
    <p:sldId id="298" r:id="rId13"/>
    <p:sldId id="299" r:id="rId14"/>
    <p:sldId id="304" r:id="rId15"/>
    <p:sldId id="288" r:id="rId16"/>
    <p:sldId id="290" r:id="rId17"/>
    <p:sldId id="293" r:id="rId18"/>
    <p:sldId id="262" r:id="rId19"/>
    <p:sldId id="325" r:id="rId20"/>
    <p:sldId id="269" r:id="rId21"/>
    <p:sldId id="260" r:id="rId22"/>
    <p:sldId id="337" r:id="rId23"/>
    <p:sldId id="267" r:id="rId24"/>
    <p:sldId id="263" r:id="rId25"/>
    <p:sldId id="264" r:id="rId26"/>
    <p:sldId id="266" r:id="rId27"/>
    <p:sldId id="282" r:id="rId28"/>
    <p:sldId id="305" r:id="rId29"/>
    <p:sldId id="326" r:id="rId30"/>
    <p:sldId id="327" r:id="rId31"/>
    <p:sldId id="328" r:id="rId32"/>
    <p:sldId id="329" r:id="rId33"/>
    <p:sldId id="330" r:id="rId34"/>
    <p:sldId id="331" r:id="rId35"/>
    <p:sldId id="332" r:id="rId36"/>
    <p:sldId id="339" r:id="rId37"/>
    <p:sldId id="338" r:id="rId38"/>
    <p:sldId id="268" r:id="rId3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7" autoAdjust="0"/>
    <p:restoredTop sz="94624" autoAdjust="0"/>
  </p:normalViewPr>
  <p:slideViewPr>
    <p:cSldViewPr>
      <p:cViewPr varScale="1">
        <p:scale>
          <a:sx n="65" d="100"/>
          <a:sy n="65" d="100"/>
        </p:scale>
        <p:origin x="133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872DC-0803-4E35-B52F-4C38D639C168}" type="doc">
      <dgm:prSet loTypeId="urn:microsoft.com/office/officeart/2005/8/layout/orgChart1" loCatId="hierarchy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14DFD41A-CE42-49E1-A646-55A9810D4123}">
      <dgm:prSet phldrT="[Text]"/>
      <dgm:spPr/>
      <dgm:t>
        <a:bodyPr/>
        <a:lstStyle/>
        <a:p>
          <a:r>
            <a:rPr lang="en-US" dirty="0" err="1"/>
            <a:t>Kepala</a:t>
          </a:r>
          <a:r>
            <a:rPr lang="en-US" dirty="0"/>
            <a:t> Sub </a:t>
          </a:r>
          <a:r>
            <a:rPr lang="en-US" dirty="0" err="1"/>
            <a:t>Direktorat</a:t>
          </a:r>
          <a:r>
            <a:rPr lang="en-US" dirty="0"/>
            <a:t> </a:t>
          </a:r>
          <a:r>
            <a:rPr lang="en-US" dirty="0" err="1"/>
            <a:t>Analisis</a:t>
          </a:r>
          <a:r>
            <a:rPr lang="en-US" dirty="0"/>
            <a:t> </a:t>
          </a:r>
          <a:r>
            <a:rPr lang="en-US" dirty="0" err="1"/>
            <a:t>Jabatan</a:t>
          </a:r>
          <a:endParaRPr lang="en-US" dirty="0"/>
        </a:p>
      </dgm:t>
    </dgm:pt>
    <dgm:pt modelId="{13F15D6E-CC20-4DAC-B5AD-2F0531A2D88C}" type="parTrans" cxnId="{E1A2A6DF-D25D-44AB-BF1E-B81B9B29CAE8}">
      <dgm:prSet/>
      <dgm:spPr/>
      <dgm:t>
        <a:bodyPr/>
        <a:lstStyle/>
        <a:p>
          <a:endParaRPr lang="en-US"/>
        </a:p>
      </dgm:t>
    </dgm:pt>
    <dgm:pt modelId="{7761B7BD-C5AA-4A4C-AE37-25527580E15D}" type="sibTrans" cxnId="{E1A2A6DF-D25D-44AB-BF1E-B81B9B29CAE8}">
      <dgm:prSet/>
      <dgm:spPr/>
      <dgm:t>
        <a:bodyPr/>
        <a:lstStyle/>
        <a:p>
          <a:endParaRPr lang="en-US"/>
        </a:p>
      </dgm:t>
    </dgm:pt>
    <dgm:pt modelId="{B5EDF4AD-9F41-41C5-B08B-26E8AC72282B}">
      <dgm:prSet phldrT="[Text]"/>
      <dgm:spPr/>
      <dgm:t>
        <a:bodyPr/>
        <a:lstStyle/>
        <a:p>
          <a:r>
            <a:rPr lang="en-US" dirty="0" err="1"/>
            <a:t>Kepala</a:t>
          </a:r>
          <a:r>
            <a:rPr lang="en-US" dirty="0"/>
            <a:t> </a:t>
          </a:r>
          <a:r>
            <a:rPr lang="en-US" dirty="0" err="1"/>
            <a:t>Seksi</a:t>
          </a:r>
          <a:r>
            <a:rPr lang="en-US" dirty="0"/>
            <a:t> </a:t>
          </a:r>
          <a:r>
            <a:rPr lang="en-US" dirty="0" err="1"/>
            <a:t>Inventarisasi</a:t>
          </a:r>
          <a:r>
            <a:rPr lang="en-US" dirty="0"/>
            <a:t> </a:t>
          </a:r>
          <a:r>
            <a:rPr lang="en-US" dirty="0" err="1"/>
            <a:t>Jabatan</a:t>
          </a:r>
          <a:endParaRPr lang="en-US" dirty="0"/>
        </a:p>
      </dgm:t>
    </dgm:pt>
    <dgm:pt modelId="{BAEA0F91-D463-466A-8CD7-3EE31A52841F}" type="parTrans" cxnId="{89B6E5DC-DEC6-498C-A003-81614C43F647}">
      <dgm:prSet/>
      <dgm:spPr/>
      <dgm:t>
        <a:bodyPr/>
        <a:lstStyle/>
        <a:p>
          <a:endParaRPr lang="en-US"/>
        </a:p>
      </dgm:t>
    </dgm:pt>
    <dgm:pt modelId="{53740745-460F-42CF-9DEB-669A5DF34926}" type="sibTrans" cxnId="{89B6E5DC-DEC6-498C-A003-81614C43F647}">
      <dgm:prSet/>
      <dgm:spPr/>
      <dgm:t>
        <a:bodyPr/>
        <a:lstStyle/>
        <a:p>
          <a:endParaRPr lang="en-US"/>
        </a:p>
      </dgm:t>
    </dgm:pt>
    <dgm:pt modelId="{8B3162C7-F4AC-4C9C-AFA0-19DAF8F3B207}">
      <dgm:prSet phldrT="[Text]"/>
      <dgm:spPr/>
      <dgm:t>
        <a:bodyPr/>
        <a:lstStyle/>
        <a:p>
          <a:r>
            <a:rPr lang="en-US" dirty="0" err="1"/>
            <a:t>Pengumpul</a:t>
          </a:r>
          <a:r>
            <a:rPr lang="en-US" dirty="0"/>
            <a:t> Data </a:t>
          </a:r>
          <a:r>
            <a:rPr lang="en-US" dirty="0" err="1"/>
            <a:t>Jabatan</a:t>
          </a:r>
          <a:endParaRPr lang="en-US" dirty="0"/>
        </a:p>
      </dgm:t>
    </dgm:pt>
    <dgm:pt modelId="{AE6F6B8A-D283-46E1-BB85-D10A8BB9EBA3}" type="parTrans" cxnId="{0853AA66-FA3F-43D7-B185-4603C288C70F}">
      <dgm:prSet/>
      <dgm:spPr/>
      <dgm:t>
        <a:bodyPr/>
        <a:lstStyle/>
        <a:p>
          <a:endParaRPr lang="en-US"/>
        </a:p>
      </dgm:t>
    </dgm:pt>
    <dgm:pt modelId="{AA1D8F6C-9861-4393-8BF2-0F73EE512CF3}" type="sibTrans" cxnId="{0853AA66-FA3F-43D7-B185-4603C288C70F}">
      <dgm:prSet/>
      <dgm:spPr/>
      <dgm:t>
        <a:bodyPr/>
        <a:lstStyle/>
        <a:p>
          <a:endParaRPr lang="en-US"/>
        </a:p>
      </dgm:t>
    </dgm:pt>
    <dgm:pt modelId="{958BE256-F670-477F-8E48-C46ABAFB46A7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 err="1"/>
            <a:t>Pengelola</a:t>
          </a:r>
          <a:r>
            <a:rPr lang="en-US" dirty="0"/>
            <a:t> Database </a:t>
          </a:r>
          <a:r>
            <a:rPr lang="en-US" dirty="0" err="1"/>
            <a:t>Jabatan</a:t>
          </a:r>
          <a:endParaRPr lang="en-US" dirty="0"/>
        </a:p>
      </dgm:t>
    </dgm:pt>
    <dgm:pt modelId="{9E81EA66-02CE-460F-820F-6C22C90B3661}" type="parTrans" cxnId="{D061159B-7F71-4309-ADAA-D8EF74F7D895}">
      <dgm:prSet/>
      <dgm:spPr/>
      <dgm:t>
        <a:bodyPr/>
        <a:lstStyle/>
        <a:p>
          <a:endParaRPr lang="en-US"/>
        </a:p>
      </dgm:t>
    </dgm:pt>
    <dgm:pt modelId="{4813428F-9845-4DFE-B475-642044D5E055}" type="sibTrans" cxnId="{D061159B-7F71-4309-ADAA-D8EF74F7D895}">
      <dgm:prSet/>
      <dgm:spPr/>
      <dgm:t>
        <a:bodyPr/>
        <a:lstStyle/>
        <a:p>
          <a:endParaRPr lang="en-US"/>
        </a:p>
      </dgm:t>
    </dgm:pt>
    <dgm:pt modelId="{0AC5391B-B540-470B-9CA4-FD61A650DD1B}" type="pres">
      <dgm:prSet presAssocID="{ADA872DC-0803-4E35-B52F-4C38D639C1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25D6195-1F63-43A3-976D-D032822A676A}" type="pres">
      <dgm:prSet presAssocID="{14DFD41A-CE42-49E1-A646-55A9810D4123}" presName="hierRoot1" presStyleCnt="0">
        <dgm:presLayoutVars>
          <dgm:hierBranch val="init"/>
        </dgm:presLayoutVars>
      </dgm:prSet>
      <dgm:spPr/>
    </dgm:pt>
    <dgm:pt modelId="{CACF87F7-9F49-4741-83FE-6411559B9BD3}" type="pres">
      <dgm:prSet presAssocID="{14DFD41A-CE42-49E1-A646-55A9810D4123}" presName="rootComposite1" presStyleCnt="0"/>
      <dgm:spPr/>
    </dgm:pt>
    <dgm:pt modelId="{E66752CC-7201-4F5A-B888-1E4F12E80B7F}" type="pres">
      <dgm:prSet presAssocID="{14DFD41A-CE42-49E1-A646-55A9810D4123}" presName="rootText1" presStyleLbl="node0" presStyleIdx="0" presStyleCnt="1" custLinFactNeighborX="423" custLinFactNeighborY="-47052">
        <dgm:presLayoutVars>
          <dgm:chPref val="3"/>
        </dgm:presLayoutVars>
      </dgm:prSet>
      <dgm:spPr/>
    </dgm:pt>
    <dgm:pt modelId="{A053AFD0-6476-4E4A-A579-0AAF64C6E9DB}" type="pres">
      <dgm:prSet presAssocID="{14DFD41A-CE42-49E1-A646-55A9810D4123}" presName="rootConnector1" presStyleLbl="node1" presStyleIdx="0" presStyleCnt="0"/>
      <dgm:spPr/>
    </dgm:pt>
    <dgm:pt modelId="{0B31933D-F9A1-4EB7-B5FD-3FF7013BCA86}" type="pres">
      <dgm:prSet presAssocID="{14DFD41A-CE42-49E1-A646-55A9810D4123}" presName="hierChild2" presStyleCnt="0"/>
      <dgm:spPr/>
    </dgm:pt>
    <dgm:pt modelId="{D8C16203-4EDF-4F09-A7F8-AB913273F867}" type="pres">
      <dgm:prSet presAssocID="{BAEA0F91-D463-466A-8CD7-3EE31A52841F}" presName="Name37" presStyleLbl="parChTrans1D2" presStyleIdx="0" presStyleCnt="1"/>
      <dgm:spPr/>
    </dgm:pt>
    <dgm:pt modelId="{66FBCF20-EC4C-4E60-A65F-AC2B3E5FEE26}" type="pres">
      <dgm:prSet presAssocID="{B5EDF4AD-9F41-41C5-B08B-26E8AC72282B}" presName="hierRoot2" presStyleCnt="0">
        <dgm:presLayoutVars>
          <dgm:hierBranch/>
        </dgm:presLayoutVars>
      </dgm:prSet>
      <dgm:spPr/>
    </dgm:pt>
    <dgm:pt modelId="{450B4E68-6EE5-498D-9B1D-F5A58E3EE4B2}" type="pres">
      <dgm:prSet presAssocID="{B5EDF4AD-9F41-41C5-B08B-26E8AC72282B}" presName="rootComposite" presStyleCnt="0"/>
      <dgm:spPr/>
    </dgm:pt>
    <dgm:pt modelId="{802D027C-7912-4E1C-BACE-1EDDC356A6B9}" type="pres">
      <dgm:prSet presAssocID="{B5EDF4AD-9F41-41C5-B08B-26E8AC72282B}" presName="rootText" presStyleLbl="node2" presStyleIdx="0" presStyleCnt="1" custLinFactNeighborX="423" custLinFactNeighborY="-43237">
        <dgm:presLayoutVars>
          <dgm:chPref val="3"/>
        </dgm:presLayoutVars>
      </dgm:prSet>
      <dgm:spPr/>
    </dgm:pt>
    <dgm:pt modelId="{BE4B8DAB-3BD0-4949-8B9D-420A6FE66CCC}" type="pres">
      <dgm:prSet presAssocID="{B5EDF4AD-9F41-41C5-B08B-26E8AC72282B}" presName="rootConnector" presStyleLbl="node2" presStyleIdx="0" presStyleCnt="1"/>
      <dgm:spPr/>
    </dgm:pt>
    <dgm:pt modelId="{134E9C20-C79A-4746-96BB-CBF81D98E4B5}" type="pres">
      <dgm:prSet presAssocID="{B5EDF4AD-9F41-41C5-B08B-26E8AC72282B}" presName="hierChild4" presStyleCnt="0"/>
      <dgm:spPr/>
    </dgm:pt>
    <dgm:pt modelId="{8D1FAD3E-A931-480D-B8B5-89E101355F15}" type="pres">
      <dgm:prSet presAssocID="{AE6F6B8A-D283-46E1-BB85-D10A8BB9EBA3}" presName="Name35" presStyleLbl="parChTrans1D3" presStyleIdx="0" presStyleCnt="2"/>
      <dgm:spPr/>
    </dgm:pt>
    <dgm:pt modelId="{F0B8525C-EA0A-4585-9586-AE3B4CE7936C}" type="pres">
      <dgm:prSet presAssocID="{8B3162C7-F4AC-4C9C-AFA0-19DAF8F3B207}" presName="hierRoot2" presStyleCnt="0">
        <dgm:presLayoutVars>
          <dgm:hierBranch val="init"/>
        </dgm:presLayoutVars>
      </dgm:prSet>
      <dgm:spPr/>
    </dgm:pt>
    <dgm:pt modelId="{C526244A-77D6-4C10-BD0F-EF64384F8EB9}" type="pres">
      <dgm:prSet presAssocID="{8B3162C7-F4AC-4C9C-AFA0-19DAF8F3B207}" presName="rootComposite" presStyleCnt="0"/>
      <dgm:spPr/>
    </dgm:pt>
    <dgm:pt modelId="{CE1336D3-410D-47C8-9071-7675E0024DD9}" type="pres">
      <dgm:prSet presAssocID="{8B3162C7-F4AC-4C9C-AFA0-19DAF8F3B207}" presName="rootText" presStyleLbl="node3" presStyleIdx="0" presStyleCnt="2">
        <dgm:presLayoutVars>
          <dgm:chPref val="3"/>
        </dgm:presLayoutVars>
      </dgm:prSet>
      <dgm:spPr/>
    </dgm:pt>
    <dgm:pt modelId="{573B6D45-326E-4D22-9423-92107E20FEB5}" type="pres">
      <dgm:prSet presAssocID="{8B3162C7-F4AC-4C9C-AFA0-19DAF8F3B207}" presName="rootConnector" presStyleLbl="node3" presStyleIdx="0" presStyleCnt="2"/>
      <dgm:spPr/>
    </dgm:pt>
    <dgm:pt modelId="{5DF0BEB7-83A7-408C-BB03-4793C65BB444}" type="pres">
      <dgm:prSet presAssocID="{8B3162C7-F4AC-4C9C-AFA0-19DAF8F3B207}" presName="hierChild4" presStyleCnt="0"/>
      <dgm:spPr/>
    </dgm:pt>
    <dgm:pt modelId="{0F78354B-EAE9-430C-8D80-C3ED7BE905D2}" type="pres">
      <dgm:prSet presAssocID="{8B3162C7-F4AC-4C9C-AFA0-19DAF8F3B207}" presName="hierChild5" presStyleCnt="0"/>
      <dgm:spPr/>
    </dgm:pt>
    <dgm:pt modelId="{8526945C-C41A-47B2-B8F1-DD80D045300A}" type="pres">
      <dgm:prSet presAssocID="{9E81EA66-02CE-460F-820F-6C22C90B3661}" presName="Name35" presStyleLbl="parChTrans1D3" presStyleIdx="1" presStyleCnt="2"/>
      <dgm:spPr/>
    </dgm:pt>
    <dgm:pt modelId="{3ECBA871-6DD6-4887-9309-46D10FADDE83}" type="pres">
      <dgm:prSet presAssocID="{958BE256-F670-477F-8E48-C46ABAFB46A7}" presName="hierRoot2" presStyleCnt="0">
        <dgm:presLayoutVars>
          <dgm:hierBranch val="init"/>
        </dgm:presLayoutVars>
      </dgm:prSet>
      <dgm:spPr/>
    </dgm:pt>
    <dgm:pt modelId="{2BBDDD86-5148-4A05-9229-982149ECADF9}" type="pres">
      <dgm:prSet presAssocID="{958BE256-F670-477F-8E48-C46ABAFB46A7}" presName="rootComposite" presStyleCnt="0"/>
      <dgm:spPr/>
    </dgm:pt>
    <dgm:pt modelId="{8425A817-9090-40B7-95EE-E8EAB0E63D88}" type="pres">
      <dgm:prSet presAssocID="{958BE256-F670-477F-8E48-C46ABAFB46A7}" presName="rootText" presStyleLbl="node3" presStyleIdx="1" presStyleCnt="2">
        <dgm:presLayoutVars>
          <dgm:chPref val="3"/>
        </dgm:presLayoutVars>
      </dgm:prSet>
      <dgm:spPr/>
    </dgm:pt>
    <dgm:pt modelId="{3B5B5598-50A7-4279-B2FF-55AEB821808F}" type="pres">
      <dgm:prSet presAssocID="{958BE256-F670-477F-8E48-C46ABAFB46A7}" presName="rootConnector" presStyleLbl="node3" presStyleIdx="1" presStyleCnt="2"/>
      <dgm:spPr/>
    </dgm:pt>
    <dgm:pt modelId="{A219F914-B537-4972-979D-53652A4DDF9B}" type="pres">
      <dgm:prSet presAssocID="{958BE256-F670-477F-8E48-C46ABAFB46A7}" presName="hierChild4" presStyleCnt="0"/>
      <dgm:spPr/>
    </dgm:pt>
    <dgm:pt modelId="{9C344992-655D-4CC3-A53D-A989C339DF38}" type="pres">
      <dgm:prSet presAssocID="{958BE256-F670-477F-8E48-C46ABAFB46A7}" presName="hierChild5" presStyleCnt="0"/>
      <dgm:spPr/>
    </dgm:pt>
    <dgm:pt modelId="{58A650AD-EA28-41AA-904C-0F9E9FFAF830}" type="pres">
      <dgm:prSet presAssocID="{B5EDF4AD-9F41-41C5-B08B-26E8AC72282B}" presName="hierChild5" presStyleCnt="0"/>
      <dgm:spPr/>
    </dgm:pt>
    <dgm:pt modelId="{0AB9DC7B-DC0B-40BD-B26B-2A0E6E32DA56}" type="pres">
      <dgm:prSet presAssocID="{14DFD41A-CE42-49E1-A646-55A9810D4123}" presName="hierChild3" presStyleCnt="0"/>
      <dgm:spPr/>
    </dgm:pt>
  </dgm:ptLst>
  <dgm:cxnLst>
    <dgm:cxn modelId="{C1FE5891-546C-491D-B4AE-EC29CFF8A22B}" type="presOf" srcId="{ADA872DC-0803-4E35-B52F-4C38D639C168}" destId="{0AC5391B-B540-470B-9CA4-FD61A650DD1B}" srcOrd="0" destOrd="0" presId="urn:microsoft.com/office/officeart/2005/8/layout/orgChart1"/>
    <dgm:cxn modelId="{C15A6B9A-CBE3-4BE7-9823-96CF28D76FC8}" type="presOf" srcId="{9E81EA66-02CE-460F-820F-6C22C90B3661}" destId="{8526945C-C41A-47B2-B8F1-DD80D045300A}" srcOrd="0" destOrd="0" presId="urn:microsoft.com/office/officeart/2005/8/layout/orgChart1"/>
    <dgm:cxn modelId="{A08895B2-9D37-4C28-80C4-2BAA83B4BAE2}" type="presOf" srcId="{B5EDF4AD-9F41-41C5-B08B-26E8AC72282B}" destId="{BE4B8DAB-3BD0-4949-8B9D-420A6FE66CCC}" srcOrd="1" destOrd="0" presId="urn:microsoft.com/office/officeart/2005/8/layout/orgChart1"/>
    <dgm:cxn modelId="{2B621A35-0DFE-4D3E-9ACD-786A1958D05D}" type="presOf" srcId="{14DFD41A-CE42-49E1-A646-55A9810D4123}" destId="{E66752CC-7201-4F5A-B888-1E4F12E80B7F}" srcOrd="0" destOrd="0" presId="urn:microsoft.com/office/officeart/2005/8/layout/orgChart1"/>
    <dgm:cxn modelId="{2D134605-9534-4EE4-9185-8E81115768CD}" type="presOf" srcId="{B5EDF4AD-9F41-41C5-B08B-26E8AC72282B}" destId="{802D027C-7912-4E1C-BACE-1EDDC356A6B9}" srcOrd="0" destOrd="0" presId="urn:microsoft.com/office/officeart/2005/8/layout/orgChart1"/>
    <dgm:cxn modelId="{342CD72B-FCA8-4BDA-9145-BE81557B27F7}" type="presOf" srcId="{958BE256-F670-477F-8E48-C46ABAFB46A7}" destId="{3B5B5598-50A7-4279-B2FF-55AEB821808F}" srcOrd="1" destOrd="0" presId="urn:microsoft.com/office/officeart/2005/8/layout/orgChart1"/>
    <dgm:cxn modelId="{E1A2A6DF-D25D-44AB-BF1E-B81B9B29CAE8}" srcId="{ADA872DC-0803-4E35-B52F-4C38D639C168}" destId="{14DFD41A-CE42-49E1-A646-55A9810D4123}" srcOrd="0" destOrd="0" parTransId="{13F15D6E-CC20-4DAC-B5AD-2F0531A2D88C}" sibTransId="{7761B7BD-C5AA-4A4C-AE37-25527580E15D}"/>
    <dgm:cxn modelId="{0853AA66-FA3F-43D7-B185-4603C288C70F}" srcId="{B5EDF4AD-9F41-41C5-B08B-26E8AC72282B}" destId="{8B3162C7-F4AC-4C9C-AFA0-19DAF8F3B207}" srcOrd="0" destOrd="0" parTransId="{AE6F6B8A-D283-46E1-BB85-D10A8BB9EBA3}" sibTransId="{AA1D8F6C-9861-4393-8BF2-0F73EE512CF3}"/>
    <dgm:cxn modelId="{908F8D22-829B-4DDD-89EC-4CC7F610EE3E}" type="presOf" srcId="{8B3162C7-F4AC-4C9C-AFA0-19DAF8F3B207}" destId="{CE1336D3-410D-47C8-9071-7675E0024DD9}" srcOrd="0" destOrd="0" presId="urn:microsoft.com/office/officeart/2005/8/layout/orgChart1"/>
    <dgm:cxn modelId="{2066ED60-940A-4D7E-9861-DB690C2D26F6}" type="presOf" srcId="{8B3162C7-F4AC-4C9C-AFA0-19DAF8F3B207}" destId="{573B6D45-326E-4D22-9423-92107E20FEB5}" srcOrd="1" destOrd="0" presId="urn:microsoft.com/office/officeart/2005/8/layout/orgChart1"/>
    <dgm:cxn modelId="{B3A886C9-1AC2-4FF5-BFB2-6D7417C52C06}" type="presOf" srcId="{AE6F6B8A-D283-46E1-BB85-D10A8BB9EBA3}" destId="{8D1FAD3E-A931-480D-B8B5-89E101355F15}" srcOrd="0" destOrd="0" presId="urn:microsoft.com/office/officeart/2005/8/layout/orgChart1"/>
    <dgm:cxn modelId="{425A355C-4314-440D-BC6B-F61EC17B06A4}" type="presOf" srcId="{14DFD41A-CE42-49E1-A646-55A9810D4123}" destId="{A053AFD0-6476-4E4A-A579-0AAF64C6E9DB}" srcOrd="1" destOrd="0" presId="urn:microsoft.com/office/officeart/2005/8/layout/orgChart1"/>
    <dgm:cxn modelId="{6910F710-14D5-4497-BA33-CC0FF84FD58E}" type="presOf" srcId="{BAEA0F91-D463-466A-8CD7-3EE31A52841F}" destId="{D8C16203-4EDF-4F09-A7F8-AB913273F867}" srcOrd="0" destOrd="0" presId="urn:microsoft.com/office/officeart/2005/8/layout/orgChart1"/>
    <dgm:cxn modelId="{EA22ED35-00C2-417F-B01E-52D526623DC9}" type="presOf" srcId="{958BE256-F670-477F-8E48-C46ABAFB46A7}" destId="{8425A817-9090-40B7-95EE-E8EAB0E63D88}" srcOrd="0" destOrd="0" presId="urn:microsoft.com/office/officeart/2005/8/layout/orgChart1"/>
    <dgm:cxn modelId="{89B6E5DC-DEC6-498C-A003-81614C43F647}" srcId="{14DFD41A-CE42-49E1-A646-55A9810D4123}" destId="{B5EDF4AD-9F41-41C5-B08B-26E8AC72282B}" srcOrd="0" destOrd="0" parTransId="{BAEA0F91-D463-466A-8CD7-3EE31A52841F}" sibTransId="{53740745-460F-42CF-9DEB-669A5DF34926}"/>
    <dgm:cxn modelId="{D061159B-7F71-4309-ADAA-D8EF74F7D895}" srcId="{B5EDF4AD-9F41-41C5-B08B-26E8AC72282B}" destId="{958BE256-F670-477F-8E48-C46ABAFB46A7}" srcOrd="1" destOrd="0" parTransId="{9E81EA66-02CE-460F-820F-6C22C90B3661}" sibTransId="{4813428F-9845-4DFE-B475-642044D5E055}"/>
    <dgm:cxn modelId="{AE4017B4-EDC5-4197-A50F-7E9A22A8B9C9}" type="presParOf" srcId="{0AC5391B-B540-470B-9CA4-FD61A650DD1B}" destId="{F25D6195-1F63-43A3-976D-D032822A676A}" srcOrd="0" destOrd="0" presId="urn:microsoft.com/office/officeart/2005/8/layout/orgChart1"/>
    <dgm:cxn modelId="{335CBC52-27DB-48A1-A959-92F14BFB095C}" type="presParOf" srcId="{F25D6195-1F63-43A3-976D-D032822A676A}" destId="{CACF87F7-9F49-4741-83FE-6411559B9BD3}" srcOrd="0" destOrd="0" presId="urn:microsoft.com/office/officeart/2005/8/layout/orgChart1"/>
    <dgm:cxn modelId="{4A9B8271-4DA5-4A36-98EB-4F02EE2DFA41}" type="presParOf" srcId="{CACF87F7-9F49-4741-83FE-6411559B9BD3}" destId="{E66752CC-7201-4F5A-B888-1E4F12E80B7F}" srcOrd="0" destOrd="0" presId="urn:microsoft.com/office/officeart/2005/8/layout/orgChart1"/>
    <dgm:cxn modelId="{EC489F0B-5F23-49B5-A670-890A6CF0AFEA}" type="presParOf" srcId="{CACF87F7-9F49-4741-83FE-6411559B9BD3}" destId="{A053AFD0-6476-4E4A-A579-0AAF64C6E9DB}" srcOrd="1" destOrd="0" presId="urn:microsoft.com/office/officeart/2005/8/layout/orgChart1"/>
    <dgm:cxn modelId="{FF581F85-3557-4AD0-85F3-03BB06044620}" type="presParOf" srcId="{F25D6195-1F63-43A3-976D-D032822A676A}" destId="{0B31933D-F9A1-4EB7-B5FD-3FF7013BCA86}" srcOrd="1" destOrd="0" presId="urn:microsoft.com/office/officeart/2005/8/layout/orgChart1"/>
    <dgm:cxn modelId="{48B616F3-BBF7-4ED5-9131-71EE265129A9}" type="presParOf" srcId="{0B31933D-F9A1-4EB7-B5FD-3FF7013BCA86}" destId="{D8C16203-4EDF-4F09-A7F8-AB913273F867}" srcOrd="0" destOrd="0" presId="urn:microsoft.com/office/officeart/2005/8/layout/orgChart1"/>
    <dgm:cxn modelId="{18812770-E68D-4689-AE47-245EF8C558DB}" type="presParOf" srcId="{0B31933D-F9A1-4EB7-B5FD-3FF7013BCA86}" destId="{66FBCF20-EC4C-4E60-A65F-AC2B3E5FEE26}" srcOrd="1" destOrd="0" presId="urn:microsoft.com/office/officeart/2005/8/layout/orgChart1"/>
    <dgm:cxn modelId="{A6920A4C-8207-460F-91A9-601112A27270}" type="presParOf" srcId="{66FBCF20-EC4C-4E60-A65F-AC2B3E5FEE26}" destId="{450B4E68-6EE5-498D-9B1D-F5A58E3EE4B2}" srcOrd="0" destOrd="0" presId="urn:microsoft.com/office/officeart/2005/8/layout/orgChart1"/>
    <dgm:cxn modelId="{49FC14B0-9765-4941-AEAE-8B90A61459EC}" type="presParOf" srcId="{450B4E68-6EE5-498D-9B1D-F5A58E3EE4B2}" destId="{802D027C-7912-4E1C-BACE-1EDDC356A6B9}" srcOrd="0" destOrd="0" presId="urn:microsoft.com/office/officeart/2005/8/layout/orgChart1"/>
    <dgm:cxn modelId="{6F6EF876-7536-418E-B0F4-643610762B29}" type="presParOf" srcId="{450B4E68-6EE5-498D-9B1D-F5A58E3EE4B2}" destId="{BE4B8DAB-3BD0-4949-8B9D-420A6FE66CCC}" srcOrd="1" destOrd="0" presId="urn:microsoft.com/office/officeart/2005/8/layout/orgChart1"/>
    <dgm:cxn modelId="{A2028707-DDBC-49EC-934B-6C6E6F13A2DE}" type="presParOf" srcId="{66FBCF20-EC4C-4E60-A65F-AC2B3E5FEE26}" destId="{134E9C20-C79A-4746-96BB-CBF81D98E4B5}" srcOrd="1" destOrd="0" presId="urn:microsoft.com/office/officeart/2005/8/layout/orgChart1"/>
    <dgm:cxn modelId="{A31E329D-C6C9-4C08-8C0C-09090B83DDB0}" type="presParOf" srcId="{134E9C20-C79A-4746-96BB-CBF81D98E4B5}" destId="{8D1FAD3E-A931-480D-B8B5-89E101355F15}" srcOrd="0" destOrd="0" presId="urn:microsoft.com/office/officeart/2005/8/layout/orgChart1"/>
    <dgm:cxn modelId="{337675DC-DD16-43E1-933A-3E6A0700E7CB}" type="presParOf" srcId="{134E9C20-C79A-4746-96BB-CBF81D98E4B5}" destId="{F0B8525C-EA0A-4585-9586-AE3B4CE7936C}" srcOrd="1" destOrd="0" presId="urn:microsoft.com/office/officeart/2005/8/layout/orgChart1"/>
    <dgm:cxn modelId="{A566F335-6127-416F-9BF6-3FD312DFE4BB}" type="presParOf" srcId="{F0B8525C-EA0A-4585-9586-AE3B4CE7936C}" destId="{C526244A-77D6-4C10-BD0F-EF64384F8EB9}" srcOrd="0" destOrd="0" presId="urn:microsoft.com/office/officeart/2005/8/layout/orgChart1"/>
    <dgm:cxn modelId="{73EB65C5-A0BA-4C48-9563-054121755DD1}" type="presParOf" srcId="{C526244A-77D6-4C10-BD0F-EF64384F8EB9}" destId="{CE1336D3-410D-47C8-9071-7675E0024DD9}" srcOrd="0" destOrd="0" presId="urn:microsoft.com/office/officeart/2005/8/layout/orgChart1"/>
    <dgm:cxn modelId="{4978B55C-0DEC-487A-8A75-612FF23DE7EB}" type="presParOf" srcId="{C526244A-77D6-4C10-BD0F-EF64384F8EB9}" destId="{573B6D45-326E-4D22-9423-92107E20FEB5}" srcOrd="1" destOrd="0" presId="urn:microsoft.com/office/officeart/2005/8/layout/orgChart1"/>
    <dgm:cxn modelId="{843C80A4-40D6-41BA-A968-42906CC3E464}" type="presParOf" srcId="{F0B8525C-EA0A-4585-9586-AE3B4CE7936C}" destId="{5DF0BEB7-83A7-408C-BB03-4793C65BB444}" srcOrd="1" destOrd="0" presId="urn:microsoft.com/office/officeart/2005/8/layout/orgChart1"/>
    <dgm:cxn modelId="{9AE69ED4-4955-4BBC-B213-EF20AEB7C591}" type="presParOf" srcId="{F0B8525C-EA0A-4585-9586-AE3B4CE7936C}" destId="{0F78354B-EAE9-430C-8D80-C3ED7BE905D2}" srcOrd="2" destOrd="0" presId="urn:microsoft.com/office/officeart/2005/8/layout/orgChart1"/>
    <dgm:cxn modelId="{2605BE91-A398-4C49-AD9C-DC6A56C5911C}" type="presParOf" srcId="{134E9C20-C79A-4746-96BB-CBF81D98E4B5}" destId="{8526945C-C41A-47B2-B8F1-DD80D045300A}" srcOrd="2" destOrd="0" presId="urn:microsoft.com/office/officeart/2005/8/layout/orgChart1"/>
    <dgm:cxn modelId="{A78B2872-198F-4668-8429-680413C6CEC1}" type="presParOf" srcId="{134E9C20-C79A-4746-96BB-CBF81D98E4B5}" destId="{3ECBA871-6DD6-4887-9309-46D10FADDE83}" srcOrd="3" destOrd="0" presId="urn:microsoft.com/office/officeart/2005/8/layout/orgChart1"/>
    <dgm:cxn modelId="{EE32FC62-6BB9-45AA-8218-2A946576154B}" type="presParOf" srcId="{3ECBA871-6DD6-4887-9309-46D10FADDE83}" destId="{2BBDDD86-5148-4A05-9229-982149ECADF9}" srcOrd="0" destOrd="0" presId="urn:microsoft.com/office/officeart/2005/8/layout/orgChart1"/>
    <dgm:cxn modelId="{993F2398-B4C4-4E15-911A-8E48D6C83A91}" type="presParOf" srcId="{2BBDDD86-5148-4A05-9229-982149ECADF9}" destId="{8425A817-9090-40B7-95EE-E8EAB0E63D88}" srcOrd="0" destOrd="0" presId="urn:microsoft.com/office/officeart/2005/8/layout/orgChart1"/>
    <dgm:cxn modelId="{1A72BA07-C7DB-4B7C-A687-3B7DD16F1AEA}" type="presParOf" srcId="{2BBDDD86-5148-4A05-9229-982149ECADF9}" destId="{3B5B5598-50A7-4279-B2FF-55AEB821808F}" srcOrd="1" destOrd="0" presId="urn:microsoft.com/office/officeart/2005/8/layout/orgChart1"/>
    <dgm:cxn modelId="{12B2D688-0724-4341-883A-21A8039FF91A}" type="presParOf" srcId="{3ECBA871-6DD6-4887-9309-46D10FADDE83}" destId="{A219F914-B537-4972-979D-53652A4DDF9B}" srcOrd="1" destOrd="0" presId="urn:microsoft.com/office/officeart/2005/8/layout/orgChart1"/>
    <dgm:cxn modelId="{1AD74E06-A14A-4D0B-9E06-189D8BBB1EA8}" type="presParOf" srcId="{3ECBA871-6DD6-4887-9309-46D10FADDE83}" destId="{9C344992-655D-4CC3-A53D-A989C339DF38}" srcOrd="2" destOrd="0" presId="urn:microsoft.com/office/officeart/2005/8/layout/orgChart1"/>
    <dgm:cxn modelId="{9848BFFE-4C72-4D00-A155-B0965FEB0DF6}" type="presParOf" srcId="{66FBCF20-EC4C-4E60-A65F-AC2B3E5FEE26}" destId="{58A650AD-EA28-41AA-904C-0F9E9FFAF830}" srcOrd="2" destOrd="0" presId="urn:microsoft.com/office/officeart/2005/8/layout/orgChart1"/>
    <dgm:cxn modelId="{A83F9190-0F82-45A5-8FE3-03A088AF42A1}" type="presParOf" srcId="{F25D6195-1F63-43A3-976D-D032822A676A}" destId="{0AB9DC7B-DC0B-40BD-B26B-2A0E6E32DA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6A19F6-47CD-4122-A76D-C5962543AA3A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313D89-84BC-4808-9302-379AF0A5C381}">
      <dgm:prSet phldrT="[Text]" custT="1"/>
      <dgm:spPr/>
      <dgm:t>
        <a:bodyPr/>
        <a:lstStyle/>
        <a:p>
          <a:r>
            <a:rPr lang="en-US" sz="2000" b="1" dirty="0"/>
            <a:t>WHAT?</a:t>
          </a:r>
        </a:p>
      </dgm:t>
    </dgm:pt>
    <dgm:pt modelId="{E49FD33F-7CDB-4C9F-AF56-0C6EEB22B87D}" type="parTrans" cxnId="{5C7D950A-DB0E-41EA-96B4-EAF38E80D364}">
      <dgm:prSet/>
      <dgm:spPr/>
      <dgm:t>
        <a:bodyPr/>
        <a:lstStyle/>
        <a:p>
          <a:endParaRPr lang="en-US"/>
        </a:p>
      </dgm:t>
    </dgm:pt>
    <dgm:pt modelId="{E7A14BBC-3C01-4B63-B6E8-D59B7A83C080}" type="sibTrans" cxnId="{5C7D950A-DB0E-41EA-96B4-EAF38E80D364}">
      <dgm:prSet/>
      <dgm:spPr/>
      <dgm:t>
        <a:bodyPr/>
        <a:lstStyle/>
        <a:p>
          <a:endParaRPr lang="en-US"/>
        </a:p>
      </dgm:t>
    </dgm:pt>
    <dgm:pt modelId="{A3D8A11C-FF34-4681-ACAF-31521F55E197}">
      <dgm:prSet phldrT="[Text]" custT="1"/>
      <dgm:spPr/>
      <dgm:t>
        <a:bodyPr/>
        <a:lstStyle/>
        <a:p>
          <a:r>
            <a:rPr lang="en-US" sz="2000" dirty="0" err="1"/>
            <a:t>Tindak</a:t>
          </a:r>
          <a:r>
            <a:rPr lang="en-US" sz="2000" dirty="0"/>
            <a:t> </a:t>
          </a:r>
          <a:r>
            <a:rPr lang="en-US" sz="2000" dirty="0" err="1"/>
            <a:t>Kerja</a:t>
          </a:r>
          <a:r>
            <a:rPr lang="en-US" sz="2000" dirty="0"/>
            <a:t> +</a:t>
          </a:r>
        </a:p>
      </dgm:t>
    </dgm:pt>
    <dgm:pt modelId="{D40F53E4-526B-477E-ADB5-AE58B00B2594}" type="parTrans" cxnId="{5DC23B46-5B66-40DA-BA3D-783DABAFA88B}">
      <dgm:prSet/>
      <dgm:spPr/>
      <dgm:t>
        <a:bodyPr/>
        <a:lstStyle/>
        <a:p>
          <a:endParaRPr lang="en-US"/>
        </a:p>
      </dgm:t>
    </dgm:pt>
    <dgm:pt modelId="{CCBC1631-6E57-48D9-8471-BC6542CFBCE5}" type="sibTrans" cxnId="{5DC23B46-5B66-40DA-BA3D-783DABAFA88B}">
      <dgm:prSet/>
      <dgm:spPr/>
      <dgm:t>
        <a:bodyPr/>
        <a:lstStyle/>
        <a:p>
          <a:endParaRPr lang="en-US"/>
        </a:p>
      </dgm:t>
    </dgm:pt>
    <dgm:pt modelId="{CF30A252-5316-4B3C-9A98-789968CFF3F2}">
      <dgm:prSet phldrT="[Text]" custT="1"/>
      <dgm:spPr/>
      <dgm:t>
        <a:bodyPr/>
        <a:lstStyle/>
        <a:p>
          <a:r>
            <a:rPr lang="en-US" sz="2000" b="1" dirty="0"/>
            <a:t>HOW?</a:t>
          </a:r>
        </a:p>
      </dgm:t>
    </dgm:pt>
    <dgm:pt modelId="{92D35ABC-B629-48DE-A245-7DC022E95860}" type="parTrans" cxnId="{971E3417-8611-458E-A06F-AFF314C34664}">
      <dgm:prSet/>
      <dgm:spPr/>
      <dgm:t>
        <a:bodyPr/>
        <a:lstStyle/>
        <a:p>
          <a:endParaRPr lang="en-US"/>
        </a:p>
      </dgm:t>
    </dgm:pt>
    <dgm:pt modelId="{41CB5FC4-4AAE-4BDE-B8B6-C1A8507E0A3D}" type="sibTrans" cxnId="{971E3417-8611-458E-A06F-AFF314C34664}">
      <dgm:prSet/>
      <dgm:spPr/>
      <dgm:t>
        <a:bodyPr/>
        <a:lstStyle/>
        <a:p>
          <a:endParaRPr lang="en-US"/>
        </a:p>
      </dgm:t>
    </dgm:pt>
    <dgm:pt modelId="{23AE0875-2819-41AF-8BA1-148D02675407}">
      <dgm:prSet phldrT="[Text]" custT="1"/>
      <dgm:spPr/>
      <dgm:t>
        <a:bodyPr/>
        <a:lstStyle/>
        <a:p>
          <a:r>
            <a:rPr lang="en-US" sz="1600" dirty="0" err="1"/>
            <a:t>Pedoman</a:t>
          </a:r>
          <a:r>
            <a:rPr lang="en-US" sz="1600" dirty="0"/>
            <a:t>/ </a:t>
          </a:r>
          <a:r>
            <a:rPr lang="en-US" sz="1600" dirty="0" err="1"/>
            <a:t>Acuan</a:t>
          </a:r>
          <a:endParaRPr lang="en-US" sz="1600" dirty="0"/>
        </a:p>
      </dgm:t>
    </dgm:pt>
    <dgm:pt modelId="{3832FFEA-DC90-491C-B388-3D47BF79B5F6}" type="parTrans" cxnId="{6751524F-F724-4B86-A916-30672D1FB4B6}">
      <dgm:prSet/>
      <dgm:spPr/>
      <dgm:t>
        <a:bodyPr/>
        <a:lstStyle/>
        <a:p>
          <a:endParaRPr lang="en-US"/>
        </a:p>
      </dgm:t>
    </dgm:pt>
    <dgm:pt modelId="{1F1B5DF0-0D25-49B4-9F7A-2A0A0A15039A}" type="sibTrans" cxnId="{6751524F-F724-4B86-A916-30672D1FB4B6}">
      <dgm:prSet/>
      <dgm:spPr/>
      <dgm:t>
        <a:bodyPr/>
        <a:lstStyle/>
        <a:p>
          <a:endParaRPr lang="en-US"/>
        </a:p>
      </dgm:t>
    </dgm:pt>
    <dgm:pt modelId="{97FF24EE-46A9-4129-96D2-D15338358BC7}">
      <dgm:prSet phldrT="[Text]" custT="1"/>
      <dgm:spPr/>
      <dgm:t>
        <a:bodyPr/>
        <a:lstStyle/>
        <a:p>
          <a:r>
            <a:rPr lang="en-US" sz="2000" b="1" dirty="0"/>
            <a:t>WHY?</a:t>
          </a:r>
        </a:p>
      </dgm:t>
    </dgm:pt>
    <dgm:pt modelId="{AA86C804-510A-4483-8456-6C6C44B0BC89}" type="parTrans" cxnId="{804CE1F1-8A64-4AE1-A1C5-C27728ED33C6}">
      <dgm:prSet/>
      <dgm:spPr/>
      <dgm:t>
        <a:bodyPr/>
        <a:lstStyle/>
        <a:p>
          <a:endParaRPr lang="en-US"/>
        </a:p>
      </dgm:t>
    </dgm:pt>
    <dgm:pt modelId="{E1CB23C5-24C9-4E24-B6B1-56E9923E1021}" type="sibTrans" cxnId="{804CE1F1-8A64-4AE1-A1C5-C27728ED33C6}">
      <dgm:prSet/>
      <dgm:spPr/>
      <dgm:t>
        <a:bodyPr/>
        <a:lstStyle/>
        <a:p>
          <a:endParaRPr lang="en-US"/>
        </a:p>
      </dgm:t>
    </dgm:pt>
    <dgm:pt modelId="{CF0E1F63-F80C-4CCF-B5F9-0B05249278CB}">
      <dgm:prSet phldrT="[Text]" custT="1"/>
      <dgm:spPr/>
      <dgm:t>
        <a:bodyPr/>
        <a:lstStyle/>
        <a:p>
          <a:r>
            <a:rPr lang="en-US" sz="1800" dirty="0" err="1"/>
            <a:t>Tujuan</a:t>
          </a:r>
          <a:r>
            <a:rPr lang="en-US" sz="1800" dirty="0"/>
            <a:t> </a:t>
          </a:r>
          <a:r>
            <a:rPr lang="en-US" sz="1800" dirty="0" err="1"/>
            <a:t>pelaksanaan</a:t>
          </a:r>
          <a:r>
            <a:rPr lang="en-US" sz="1800" dirty="0"/>
            <a:t> </a:t>
          </a:r>
          <a:r>
            <a:rPr lang="en-US" sz="1800" dirty="0" err="1"/>
            <a:t>tugas</a:t>
          </a:r>
          <a:endParaRPr lang="en-US" sz="1800" dirty="0"/>
        </a:p>
      </dgm:t>
    </dgm:pt>
    <dgm:pt modelId="{674A59BE-668B-4526-9B0F-340D14BB7151}" type="parTrans" cxnId="{D2E6650F-C9F0-4BC8-AE90-B5B5B802D1EF}">
      <dgm:prSet/>
      <dgm:spPr/>
      <dgm:t>
        <a:bodyPr/>
        <a:lstStyle/>
        <a:p>
          <a:endParaRPr lang="en-US"/>
        </a:p>
      </dgm:t>
    </dgm:pt>
    <dgm:pt modelId="{E4F9EFCD-D587-4DBD-A66B-1171D11E1ACD}" type="sibTrans" cxnId="{D2E6650F-C9F0-4BC8-AE90-B5B5B802D1EF}">
      <dgm:prSet/>
      <dgm:spPr/>
      <dgm:t>
        <a:bodyPr/>
        <a:lstStyle/>
        <a:p>
          <a:endParaRPr lang="en-US"/>
        </a:p>
      </dgm:t>
    </dgm:pt>
    <dgm:pt modelId="{71A7F9F8-F875-4FB0-8D11-5BB58EA04726}">
      <dgm:prSet phldrT="[Text]" custT="1"/>
      <dgm:spPr/>
      <dgm:t>
        <a:bodyPr/>
        <a:lstStyle/>
        <a:p>
          <a:r>
            <a:rPr lang="en-US" sz="2000" dirty="0" err="1"/>
            <a:t>Obyek</a:t>
          </a:r>
          <a:r>
            <a:rPr lang="en-US" sz="2000" dirty="0"/>
            <a:t> </a:t>
          </a:r>
          <a:r>
            <a:rPr lang="en-US" sz="2000" dirty="0" err="1"/>
            <a:t>Kerja</a:t>
          </a:r>
          <a:endParaRPr lang="en-US" sz="2000" dirty="0"/>
        </a:p>
      </dgm:t>
    </dgm:pt>
    <dgm:pt modelId="{77D11E8D-327F-4AB0-AB2B-46DD9170218D}" type="parTrans" cxnId="{3D4EE1F2-CEF2-45A4-9944-1A635FBD78B5}">
      <dgm:prSet/>
      <dgm:spPr/>
      <dgm:t>
        <a:bodyPr/>
        <a:lstStyle/>
        <a:p>
          <a:endParaRPr lang="en-US"/>
        </a:p>
      </dgm:t>
    </dgm:pt>
    <dgm:pt modelId="{9B46E3C2-BBD2-47E3-8659-2767DB540688}" type="sibTrans" cxnId="{3D4EE1F2-CEF2-45A4-9944-1A635FBD78B5}">
      <dgm:prSet/>
      <dgm:spPr/>
      <dgm:t>
        <a:bodyPr/>
        <a:lstStyle/>
        <a:p>
          <a:endParaRPr lang="en-US"/>
        </a:p>
      </dgm:t>
    </dgm:pt>
    <dgm:pt modelId="{B7619563-EF9B-4E48-81BF-11AFAA650886}">
      <dgm:prSet phldrT="[Text]" custT="1"/>
      <dgm:spPr/>
      <dgm:t>
        <a:bodyPr/>
        <a:lstStyle/>
        <a:p>
          <a:r>
            <a:rPr lang="en-US" sz="1600" dirty="0" err="1"/>
            <a:t>Prosedur</a:t>
          </a:r>
          <a:endParaRPr lang="en-US" sz="1600" dirty="0"/>
        </a:p>
      </dgm:t>
    </dgm:pt>
    <dgm:pt modelId="{013F3355-A585-4A4D-842B-ACBE41404DC1}" type="parTrans" cxnId="{840648B2-5BCA-4CEA-9FCF-E6269DFD8B71}">
      <dgm:prSet/>
      <dgm:spPr/>
      <dgm:t>
        <a:bodyPr/>
        <a:lstStyle/>
        <a:p>
          <a:endParaRPr lang="en-US"/>
        </a:p>
      </dgm:t>
    </dgm:pt>
    <dgm:pt modelId="{0B841A68-D749-4334-B221-243AD5711B2F}" type="sibTrans" cxnId="{840648B2-5BCA-4CEA-9FCF-E6269DFD8B71}">
      <dgm:prSet/>
      <dgm:spPr/>
      <dgm:t>
        <a:bodyPr/>
        <a:lstStyle/>
        <a:p>
          <a:endParaRPr lang="en-US"/>
        </a:p>
      </dgm:t>
    </dgm:pt>
    <dgm:pt modelId="{CC041133-32F0-42D1-B469-3EFB53168761}">
      <dgm:prSet phldrT="[Text]" custT="1"/>
      <dgm:spPr/>
      <dgm:t>
        <a:bodyPr/>
        <a:lstStyle/>
        <a:p>
          <a:endParaRPr lang="en-US" sz="1600" dirty="0"/>
        </a:p>
      </dgm:t>
    </dgm:pt>
    <dgm:pt modelId="{A376A553-CFA1-4576-8781-5DFD8E53850A}" type="parTrans" cxnId="{CF00725C-E64A-4333-8C84-EF60579E0C6A}">
      <dgm:prSet/>
      <dgm:spPr/>
      <dgm:t>
        <a:bodyPr/>
        <a:lstStyle/>
        <a:p>
          <a:endParaRPr lang="en-US"/>
        </a:p>
      </dgm:t>
    </dgm:pt>
    <dgm:pt modelId="{13404382-93AC-4C87-ABEC-B89F3A0214C0}" type="sibTrans" cxnId="{CF00725C-E64A-4333-8C84-EF60579E0C6A}">
      <dgm:prSet/>
      <dgm:spPr/>
      <dgm:t>
        <a:bodyPr/>
        <a:lstStyle/>
        <a:p>
          <a:endParaRPr lang="en-US"/>
        </a:p>
      </dgm:t>
    </dgm:pt>
    <dgm:pt modelId="{D7294F2C-DB11-4DD0-B1B9-13C9604A614F}">
      <dgm:prSet phldrT="[Text]" custT="1"/>
      <dgm:spPr/>
      <dgm:t>
        <a:bodyPr/>
        <a:lstStyle/>
        <a:p>
          <a:r>
            <a:rPr lang="en-US" sz="1600" dirty="0" err="1"/>
            <a:t>Waktu</a:t>
          </a:r>
          <a:r>
            <a:rPr lang="en-US" sz="1600" dirty="0"/>
            <a:t>/ </a:t>
          </a:r>
          <a:r>
            <a:rPr lang="en-US" sz="1600" dirty="0" err="1"/>
            <a:t>Periode</a:t>
          </a:r>
          <a:r>
            <a:rPr lang="en-US" sz="1600" dirty="0"/>
            <a:t> </a:t>
          </a:r>
          <a:r>
            <a:rPr lang="en-US" sz="1600" dirty="0" err="1"/>
            <a:t>Pelaksanaan</a:t>
          </a:r>
          <a:endParaRPr lang="en-US" sz="1600" dirty="0"/>
        </a:p>
      </dgm:t>
    </dgm:pt>
    <dgm:pt modelId="{9B5F688D-8509-4D73-BCC2-E8AD55462DA9}" type="parTrans" cxnId="{E1E1002F-9C62-4123-AD87-00774595CE09}">
      <dgm:prSet/>
      <dgm:spPr/>
      <dgm:t>
        <a:bodyPr/>
        <a:lstStyle/>
        <a:p>
          <a:endParaRPr lang="en-US"/>
        </a:p>
      </dgm:t>
    </dgm:pt>
    <dgm:pt modelId="{EA969B14-3820-4A3C-BF95-3419A673CC7F}" type="sibTrans" cxnId="{E1E1002F-9C62-4123-AD87-00774595CE09}">
      <dgm:prSet/>
      <dgm:spPr/>
      <dgm:t>
        <a:bodyPr/>
        <a:lstStyle/>
        <a:p>
          <a:endParaRPr lang="en-US"/>
        </a:p>
      </dgm:t>
    </dgm:pt>
    <dgm:pt modelId="{63EF42CD-A8D0-4160-B95A-492F2D3B11C1}">
      <dgm:prSet phldrT="[Text]" custT="1"/>
      <dgm:spPr/>
      <dgm:t>
        <a:bodyPr/>
        <a:lstStyle/>
        <a:p>
          <a:r>
            <a:rPr lang="en-US" sz="1600" dirty="0" err="1"/>
            <a:t>Perangkat</a:t>
          </a:r>
          <a:endParaRPr lang="en-US" sz="1600" dirty="0"/>
        </a:p>
      </dgm:t>
    </dgm:pt>
    <dgm:pt modelId="{8F49568D-0D9F-4E61-BE75-E1AFFD8B531F}" type="parTrans" cxnId="{3EFBDF55-E8E1-45B3-932E-750F8DC89FDC}">
      <dgm:prSet/>
      <dgm:spPr/>
      <dgm:t>
        <a:bodyPr/>
        <a:lstStyle/>
        <a:p>
          <a:endParaRPr lang="en-US"/>
        </a:p>
      </dgm:t>
    </dgm:pt>
    <dgm:pt modelId="{07481146-D6EE-4946-A789-2FDD9554F841}" type="sibTrans" cxnId="{3EFBDF55-E8E1-45B3-932E-750F8DC89FDC}">
      <dgm:prSet/>
      <dgm:spPr/>
      <dgm:t>
        <a:bodyPr/>
        <a:lstStyle/>
        <a:p>
          <a:endParaRPr lang="en-US"/>
        </a:p>
      </dgm:t>
    </dgm:pt>
    <dgm:pt modelId="{44AB1052-243B-48CF-92F7-32A94859A05C}">
      <dgm:prSet phldrT="[Text]" custT="1"/>
      <dgm:spPr/>
      <dgm:t>
        <a:bodyPr/>
        <a:lstStyle/>
        <a:p>
          <a:r>
            <a:rPr lang="en-US" sz="1800" dirty="0" err="1"/>
            <a:t>Hasil</a:t>
          </a:r>
          <a:r>
            <a:rPr lang="en-US" sz="1800" dirty="0"/>
            <a:t> yang </a:t>
          </a:r>
          <a:r>
            <a:rPr lang="en-US" sz="1800" dirty="0" err="1"/>
            <a:t>dicapai</a:t>
          </a:r>
          <a:endParaRPr lang="en-US" sz="1800" dirty="0"/>
        </a:p>
      </dgm:t>
    </dgm:pt>
    <dgm:pt modelId="{55F57E5A-94A5-41E9-96C1-2CD8B5540E4D}" type="parTrans" cxnId="{196B956E-8A69-4805-AA3C-985D4E2D5E08}">
      <dgm:prSet/>
      <dgm:spPr/>
      <dgm:t>
        <a:bodyPr/>
        <a:lstStyle/>
        <a:p>
          <a:endParaRPr lang="en-US"/>
        </a:p>
      </dgm:t>
    </dgm:pt>
    <dgm:pt modelId="{48B643BB-37D6-40FA-9788-BF256C6A1621}" type="sibTrans" cxnId="{196B956E-8A69-4805-AA3C-985D4E2D5E08}">
      <dgm:prSet/>
      <dgm:spPr/>
      <dgm:t>
        <a:bodyPr/>
        <a:lstStyle/>
        <a:p>
          <a:endParaRPr lang="en-US"/>
        </a:p>
      </dgm:t>
    </dgm:pt>
    <dgm:pt modelId="{572E2025-6ED3-431D-8A5E-60B4D300251A}" type="pres">
      <dgm:prSet presAssocID="{1F6A19F6-47CD-4122-A76D-C5962543AA3A}" presName="Name0" presStyleCnt="0">
        <dgm:presLayoutVars>
          <dgm:dir/>
          <dgm:animLvl val="lvl"/>
          <dgm:resizeHandles val="exact"/>
        </dgm:presLayoutVars>
      </dgm:prSet>
      <dgm:spPr/>
    </dgm:pt>
    <dgm:pt modelId="{D373F05C-4607-4988-A603-8929BB2433EB}" type="pres">
      <dgm:prSet presAssocID="{1F6A19F6-47CD-4122-A76D-C5962543AA3A}" presName="tSp" presStyleCnt="0"/>
      <dgm:spPr/>
    </dgm:pt>
    <dgm:pt modelId="{FFD8D0E3-C95A-4CAA-B524-B805C78406A2}" type="pres">
      <dgm:prSet presAssocID="{1F6A19F6-47CD-4122-A76D-C5962543AA3A}" presName="bSp" presStyleCnt="0"/>
      <dgm:spPr/>
    </dgm:pt>
    <dgm:pt modelId="{AE1DE983-F762-4DD9-B1ED-2B1FD7F5BED4}" type="pres">
      <dgm:prSet presAssocID="{1F6A19F6-47CD-4122-A76D-C5962543AA3A}" presName="process" presStyleCnt="0"/>
      <dgm:spPr/>
    </dgm:pt>
    <dgm:pt modelId="{BC77092D-34A6-4199-A844-17AE2A869F56}" type="pres">
      <dgm:prSet presAssocID="{8F313D89-84BC-4808-9302-379AF0A5C381}" presName="composite1" presStyleCnt="0"/>
      <dgm:spPr/>
    </dgm:pt>
    <dgm:pt modelId="{6F0FE70A-E9A8-404D-8EB4-6840B7CD87D8}" type="pres">
      <dgm:prSet presAssocID="{8F313D89-84BC-4808-9302-379AF0A5C381}" presName="dummyNode1" presStyleLbl="node1" presStyleIdx="0" presStyleCnt="3"/>
      <dgm:spPr/>
    </dgm:pt>
    <dgm:pt modelId="{53977351-928A-4764-B3B2-7F42708573E6}" type="pres">
      <dgm:prSet presAssocID="{8F313D89-84BC-4808-9302-379AF0A5C381}" presName="childNode1" presStyleLbl="bgAcc1" presStyleIdx="0" presStyleCnt="3">
        <dgm:presLayoutVars>
          <dgm:bulletEnabled val="1"/>
        </dgm:presLayoutVars>
      </dgm:prSet>
      <dgm:spPr/>
    </dgm:pt>
    <dgm:pt modelId="{ED97E0CC-D1DA-4D28-BF56-68DDA10FF626}" type="pres">
      <dgm:prSet presAssocID="{8F313D89-84BC-4808-9302-379AF0A5C381}" presName="childNode1tx" presStyleLbl="bgAcc1" presStyleIdx="0" presStyleCnt="3">
        <dgm:presLayoutVars>
          <dgm:bulletEnabled val="1"/>
        </dgm:presLayoutVars>
      </dgm:prSet>
      <dgm:spPr/>
    </dgm:pt>
    <dgm:pt modelId="{165FDABD-C710-4563-9112-E741FA75E4D0}" type="pres">
      <dgm:prSet presAssocID="{8F313D89-84BC-4808-9302-379AF0A5C381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0ADFBA79-0D10-4639-BE10-5402627E5427}" type="pres">
      <dgm:prSet presAssocID="{8F313D89-84BC-4808-9302-379AF0A5C381}" presName="connSite1" presStyleCnt="0"/>
      <dgm:spPr/>
    </dgm:pt>
    <dgm:pt modelId="{79F06D20-9030-43C8-A7F7-859797BF101B}" type="pres">
      <dgm:prSet presAssocID="{E7A14BBC-3C01-4B63-B6E8-D59B7A83C080}" presName="Name9" presStyleLbl="sibTrans2D1" presStyleIdx="0" presStyleCnt="2"/>
      <dgm:spPr/>
    </dgm:pt>
    <dgm:pt modelId="{AF0F9849-D84E-48C8-888C-45CE67BC9650}" type="pres">
      <dgm:prSet presAssocID="{CF30A252-5316-4B3C-9A98-789968CFF3F2}" presName="composite2" presStyleCnt="0"/>
      <dgm:spPr/>
    </dgm:pt>
    <dgm:pt modelId="{D3DD448E-0666-4D38-8085-783132711BFA}" type="pres">
      <dgm:prSet presAssocID="{CF30A252-5316-4B3C-9A98-789968CFF3F2}" presName="dummyNode2" presStyleLbl="node1" presStyleIdx="0" presStyleCnt="3"/>
      <dgm:spPr/>
    </dgm:pt>
    <dgm:pt modelId="{450B4BB5-B8D0-4D85-9C76-4A3FE64FB576}" type="pres">
      <dgm:prSet presAssocID="{CF30A252-5316-4B3C-9A98-789968CFF3F2}" presName="childNode2" presStyleLbl="bgAcc1" presStyleIdx="1" presStyleCnt="3">
        <dgm:presLayoutVars>
          <dgm:bulletEnabled val="1"/>
        </dgm:presLayoutVars>
      </dgm:prSet>
      <dgm:spPr/>
    </dgm:pt>
    <dgm:pt modelId="{A9B16DC7-1678-4022-BFFB-FE49DE54B50A}" type="pres">
      <dgm:prSet presAssocID="{CF30A252-5316-4B3C-9A98-789968CFF3F2}" presName="childNode2tx" presStyleLbl="bgAcc1" presStyleIdx="1" presStyleCnt="3">
        <dgm:presLayoutVars>
          <dgm:bulletEnabled val="1"/>
        </dgm:presLayoutVars>
      </dgm:prSet>
      <dgm:spPr/>
    </dgm:pt>
    <dgm:pt modelId="{69533424-7158-48EC-963F-7E1BF4867BCB}" type="pres">
      <dgm:prSet presAssocID="{CF30A252-5316-4B3C-9A98-789968CFF3F2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62EE026A-785B-40A5-A95C-3784D06C7309}" type="pres">
      <dgm:prSet presAssocID="{CF30A252-5316-4B3C-9A98-789968CFF3F2}" presName="connSite2" presStyleCnt="0"/>
      <dgm:spPr/>
    </dgm:pt>
    <dgm:pt modelId="{E79AADC8-73DC-42C9-AF48-5FA99BA72BA9}" type="pres">
      <dgm:prSet presAssocID="{41CB5FC4-4AAE-4BDE-B8B6-C1A8507E0A3D}" presName="Name18" presStyleLbl="sibTrans2D1" presStyleIdx="1" presStyleCnt="2"/>
      <dgm:spPr/>
    </dgm:pt>
    <dgm:pt modelId="{334E6FE8-21D8-458E-8E18-DB83B558FA1D}" type="pres">
      <dgm:prSet presAssocID="{97FF24EE-46A9-4129-96D2-D15338358BC7}" presName="composite1" presStyleCnt="0"/>
      <dgm:spPr/>
    </dgm:pt>
    <dgm:pt modelId="{841BE146-27A8-4A86-A3CF-D924A1E519C0}" type="pres">
      <dgm:prSet presAssocID="{97FF24EE-46A9-4129-96D2-D15338358BC7}" presName="dummyNode1" presStyleLbl="node1" presStyleIdx="1" presStyleCnt="3"/>
      <dgm:spPr/>
    </dgm:pt>
    <dgm:pt modelId="{8B3B803C-476C-4250-AA9B-BE06C335EE5D}" type="pres">
      <dgm:prSet presAssocID="{97FF24EE-46A9-4129-96D2-D15338358BC7}" presName="childNode1" presStyleLbl="bgAcc1" presStyleIdx="2" presStyleCnt="3">
        <dgm:presLayoutVars>
          <dgm:bulletEnabled val="1"/>
        </dgm:presLayoutVars>
      </dgm:prSet>
      <dgm:spPr/>
    </dgm:pt>
    <dgm:pt modelId="{61D75688-1A19-41F2-BD30-21791007ADAC}" type="pres">
      <dgm:prSet presAssocID="{97FF24EE-46A9-4129-96D2-D15338358BC7}" presName="childNode1tx" presStyleLbl="bgAcc1" presStyleIdx="2" presStyleCnt="3">
        <dgm:presLayoutVars>
          <dgm:bulletEnabled val="1"/>
        </dgm:presLayoutVars>
      </dgm:prSet>
      <dgm:spPr/>
    </dgm:pt>
    <dgm:pt modelId="{D61FBD30-5613-444C-B64D-40DFF5FDFD61}" type="pres">
      <dgm:prSet presAssocID="{97FF24EE-46A9-4129-96D2-D15338358BC7}" presName="parentNode1" presStyleLbl="node1" presStyleIdx="2" presStyleCnt="3" custLinFactNeighborX="876" custLinFactNeighborY="13318">
        <dgm:presLayoutVars>
          <dgm:chMax val="1"/>
          <dgm:bulletEnabled val="1"/>
        </dgm:presLayoutVars>
      </dgm:prSet>
      <dgm:spPr/>
    </dgm:pt>
    <dgm:pt modelId="{0618FB42-82B6-42B0-85B8-32A807DFD843}" type="pres">
      <dgm:prSet presAssocID="{97FF24EE-46A9-4129-96D2-D15338358BC7}" presName="connSite1" presStyleCnt="0"/>
      <dgm:spPr/>
    </dgm:pt>
  </dgm:ptLst>
  <dgm:cxnLst>
    <dgm:cxn modelId="{9CCC105C-0F1D-4CB4-9E3F-DA438308F37E}" type="presOf" srcId="{23AE0875-2819-41AF-8BA1-148D02675407}" destId="{450B4BB5-B8D0-4D85-9C76-4A3FE64FB576}" srcOrd="0" destOrd="0" presId="urn:microsoft.com/office/officeart/2005/8/layout/hProcess4"/>
    <dgm:cxn modelId="{47658DF2-7F0C-4085-88BC-6D6B8B95619A}" type="presOf" srcId="{44AB1052-243B-48CF-92F7-32A94859A05C}" destId="{8B3B803C-476C-4250-AA9B-BE06C335EE5D}" srcOrd="0" destOrd="1" presId="urn:microsoft.com/office/officeart/2005/8/layout/hProcess4"/>
    <dgm:cxn modelId="{AFDA3A3C-3B27-40C1-9518-576F5AD7A4BB}" type="presOf" srcId="{A3D8A11C-FF34-4681-ACAF-31521F55E197}" destId="{53977351-928A-4764-B3B2-7F42708573E6}" srcOrd="0" destOrd="0" presId="urn:microsoft.com/office/officeart/2005/8/layout/hProcess4"/>
    <dgm:cxn modelId="{03D9D1D1-B089-427E-AB11-DDD62D9E9C09}" type="presOf" srcId="{CF0E1F63-F80C-4CCF-B5F9-0B05249278CB}" destId="{8B3B803C-476C-4250-AA9B-BE06C335EE5D}" srcOrd="0" destOrd="0" presId="urn:microsoft.com/office/officeart/2005/8/layout/hProcess4"/>
    <dgm:cxn modelId="{7E256830-EAE3-4A48-AF84-0E35696E70C1}" type="presOf" srcId="{44AB1052-243B-48CF-92F7-32A94859A05C}" destId="{61D75688-1A19-41F2-BD30-21791007ADAC}" srcOrd="1" destOrd="1" presId="urn:microsoft.com/office/officeart/2005/8/layout/hProcess4"/>
    <dgm:cxn modelId="{EDE67FD0-5674-4856-8BBD-97CEB7F11E6F}" type="presOf" srcId="{41CB5FC4-4AAE-4BDE-B8B6-C1A8507E0A3D}" destId="{E79AADC8-73DC-42C9-AF48-5FA99BA72BA9}" srcOrd="0" destOrd="0" presId="urn:microsoft.com/office/officeart/2005/8/layout/hProcess4"/>
    <dgm:cxn modelId="{5EC34B35-9546-4DD0-98C2-021135F8322F}" type="presOf" srcId="{CF30A252-5316-4B3C-9A98-789968CFF3F2}" destId="{69533424-7158-48EC-963F-7E1BF4867BCB}" srcOrd="0" destOrd="0" presId="urn:microsoft.com/office/officeart/2005/8/layout/hProcess4"/>
    <dgm:cxn modelId="{840648B2-5BCA-4CEA-9FCF-E6269DFD8B71}" srcId="{CF30A252-5316-4B3C-9A98-789968CFF3F2}" destId="{B7619563-EF9B-4E48-81BF-11AFAA650886}" srcOrd="1" destOrd="0" parTransId="{013F3355-A585-4A4D-842B-ACBE41404DC1}" sibTransId="{0B841A68-D749-4334-B221-243AD5711B2F}"/>
    <dgm:cxn modelId="{56CDEFB9-F7A4-4A9C-B2B7-5C9DF0EF4B67}" type="presOf" srcId="{D7294F2C-DB11-4DD0-B1B9-13C9604A614F}" destId="{450B4BB5-B8D0-4D85-9C76-4A3FE64FB576}" srcOrd="0" destOrd="2" presId="urn:microsoft.com/office/officeart/2005/8/layout/hProcess4"/>
    <dgm:cxn modelId="{6751524F-F724-4B86-A916-30672D1FB4B6}" srcId="{CF30A252-5316-4B3C-9A98-789968CFF3F2}" destId="{23AE0875-2819-41AF-8BA1-148D02675407}" srcOrd="0" destOrd="0" parTransId="{3832FFEA-DC90-491C-B388-3D47BF79B5F6}" sibTransId="{1F1B5DF0-0D25-49B4-9F7A-2A0A0A15039A}"/>
    <dgm:cxn modelId="{7147587D-E97E-4318-85D7-4D7979E4688A}" type="presOf" srcId="{1F6A19F6-47CD-4122-A76D-C5962543AA3A}" destId="{572E2025-6ED3-431D-8A5E-60B4D300251A}" srcOrd="0" destOrd="0" presId="urn:microsoft.com/office/officeart/2005/8/layout/hProcess4"/>
    <dgm:cxn modelId="{C4613BAF-C31D-4A7B-917E-678070C10BC3}" type="presOf" srcId="{D7294F2C-DB11-4DD0-B1B9-13C9604A614F}" destId="{A9B16DC7-1678-4022-BFFB-FE49DE54B50A}" srcOrd="1" destOrd="2" presId="urn:microsoft.com/office/officeart/2005/8/layout/hProcess4"/>
    <dgm:cxn modelId="{CF00725C-E64A-4333-8C84-EF60579E0C6A}" srcId="{CF30A252-5316-4B3C-9A98-789968CFF3F2}" destId="{CC041133-32F0-42D1-B469-3EFB53168761}" srcOrd="4" destOrd="0" parTransId="{A376A553-CFA1-4576-8781-5DFD8E53850A}" sibTransId="{13404382-93AC-4C87-ABEC-B89F3A0214C0}"/>
    <dgm:cxn modelId="{971E3417-8611-458E-A06F-AFF314C34664}" srcId="{1F6A19F6-47CD-4122-A76D-C5962543AA3A}" destId="{CF30A252-5316-4B3C-9A98-789968CFF3F2}" srcOrd="1" destOrd="0" parTransId="{92D35ABC-B629-48DE-A245-7DC022E95860}" sibTransId="{41CB5FC4-4AAE-4BDE-B8B6-C1A8507E0A3D}"/>
    <dgm:cxn modelId="{804CE1F1-8A64-4AE1-A1C5-C27728ED33C6}" srcId="{1F6A19F6-47CD-4122-A76D-C5962543AA3A}" destId="{97FF24EE-46A9-4129-96D2-D15338358BC7}" srcOrd="2" destOrd="0" parTransId="{AA86C804-510A-4483-8456-6C6C44B0BC89}" sibTransId="{E1CB23C5-24C9-4E24-B6B1-56E9923E1021}"/>
    <dgm:cxn modelId="{B1CFB027-E017-43A4-87CE-33133E4A69A4}" type="presOf" srcId="{E7A14BBC-3C01-4B63-B6E8-D59B7A83C080}" destId="{79F06D20-9030-43C8-A7F7-859797BF101B}" srcOrd="0" destOrd="0" presId="urn:microsoft.com/office/officeart/2005/8/layout/hProcess4"/>
    <dgm:cxn modelId="{3EFBDF55-E8E1-45B3-932E-750F8DC89FDC}" srcId="{CF30A252-5316-4B3C-9A98-789968CFF3F2}" destId="{63EF42CD-A8D0-4160-B95A-492F2D3B11C1}" srcOrd="3" destOrd="0" parTransId="{8F49568D-0D9F-4E61-BE75-E1AFFD8B531F}" sibTransId="{07481146-D6EE-4946-A789-2FDD9554F841}"/>
    <dgm:cxn modelId="{8C5D0861-016B-47C9-B453-87CDFFD3A99E}" type="presOf" srcId="{B7619563-EF9B-4E48-81BF-11AFAA650886}" destId="{A9B16DC7-1678-4022-BFFB-FE49DE54B50A}" srcOrd="1" destOrd="1" presId="urn:microsoft.com/office/officeart/2005/8/layout/hProcess4"/>
    <dgm:cxn modelId="{144133FC-BA9D-4489-BC12-EC113B6E22C5}" type="presOf" srcId="{CC041133-32F0-42D1-B469-3EFB53168761}" destId="{A9B16DC7-1678-4022-BFFB-FE49DE54B50A}" srcOrd="1" destOrd="4" presId="urn:microsoft.com/office/officeart/2005/8/layout/hProcess4"/>
    <dgm:cxn modelId="{97E8D06B-D440-4413-8095-F072121D6692}" type="presOf" srcId="{23AE0875-2819-41AF-8BA1-148D02675407}" destId="{A9B16DC7-1678-4022-BFFB-FE49DE54B50A}" srcOrd="1" destOrd="0" presId="urn:microsoft.com/office/officeart/2005/8/layout/hProcess4"/>
    <dgm:cxn modelId="{D2E6650F-C9F0-4BC8-AE90-B5B5B802D1EF}" srcId="{97FF24EE-46A9-4129-96D2-D15338358BC7}" destId="{CF0E1F63-F80C-4CCF-B5F9-0B05249278CB}" srcOrd="0" destOrd="0" parTransId="{674A59BE-668B-4526-9B0F-340D14BB7151}" sibTransId="{E4F9EFCD-D587-4DBD-A66B-1171D11E1ACD}"/>
    <dgm:cxn modelId="{6B132430-368A-446F-8507-9C4B80DD3EB3}" type="presOf" srcId="{63EF42CD-A8D0-4160-B95A-492F2D3B11C1}" destId="{450B4BB5-B8D0-4D85-9C76-4A3FE64FB576}" srcOrd="0" destOrd="3" presId="urn:microsoft.com/office/officeart/2005/8/layout/hProcess4"/>
    <dgm:cxn modelId="{196B956E-8A69-4805-AA3C-985D4E2D5E08}" srcId="{97FF24EE-46A9-4129-96D2-D15338358BC7}" destId="{44AB1052-243B-48CF-92F7-32A94859A05C}" srcOrd="1" destOrd="0" parTransId="{55F57E5A-94A5-41E9-96C1-2CD8B5540E4D}" sibTransId="{48B643BB-37D6-40FA-9788-BF256C6A1621}"/>
    <dgm:cxn modelId="{D0647C6C-38A5-4905-AE6B-68F81DA30212}" type="presOf" srcId="{8F313D89-84BC-4808-9302-379AF0A5C381}" destId="{165FDABD-C710-4563-9112-E741FA75E4D0}" srcOrd="0" destOrd="0" presId="urn:microsoft.com/office/officeart/2005/8/layout/hProcess4"/>
    <dgm:cxn modelId="{E5D5F86B-0E06-41C7-87EF-2B7805F72C00}" type="presOf" srcId="{A3D8A11C-FF34-4681-ACAF-31521F55E197}" destId="{ED97E0CC-D1DA-4D28-BF56-68DDA10FF626}" srcOrd="1" destOrd="0" presId="urn:microsoft.com/office/officeart/2005/8/layout/hProcess4"/>
    <dgm:cxn modelId="{85CE865B-83F0-4286-AE2E-FB7940FC0721}" type="presOf" srcId="{71A7F9F8-F875-4FB0-8D11-5BB58EA04726}" destId="{53977351-928A-4764-B3B2-7F42708573E6}" srcOrd="0" destOrd="1" presId="urn:microsoft.com/office/officeart/2005/8/layout/hProcess4"/>
    <dgm:cxn modelId="{BDBF8F7A-F61D-43DF-B010-0AE2026FD410}" type="presOf" srcId="{71A7F9F8-F875-4FB0-8D11-5BB58EA04726}" destId="{ED97E0CC-D1DA-4D28-BF56-68DDA10FF626}" srcOrd="1" destOrd="1" presId="urn:microsoft.com/office/officeart/2005/8/layout/hProcess4"/>
    <dgm:cxn modelId="{15C22D55-D3F2-4E28-95B2-491C21BE8176}" type="presOf" srcId="{CC041133-32F0-42D1-B469-3EFB53168761}" destId="{450B4BB5-B8D0-4D85-9C76-4A3FE64FB576}" srcOrd="0" destOrd="4" presId="urn:microsoft.com/office/officeart/2005/8/layout/hProcess4"/>
    <dgm:cxn modelId="{78B1FA3F-7C91-4EC1-990E-519BA12E152C}" type="presOf" srcId="{B7619563-EF9B-4E48-81BF-11AFAA650886}" destId="{450B4BB5-B8D0-4D85-9C76-4A3FE64FB576}" srcOrd="0" destOrd="1" presId="urn:microsoft.com/office/officeart/2005/8/layout/hProcess4"/>
    <dgm:cxn modelId="{3D4EE1F2-CEF2-45A4-9944-1A635FBD78B5}" srcId="{8F313D89-84BC-4808-9302-379AF0A5C381}" destId="{71A7F9F8-F875-4FB0-8D11-5BB58EA04726}" srcOrd="1" destOrd="0" parTransId="{77D11E8D-327F-4AB0-AB2B-46DD9170218D}" sibTransId="{9B46E3C2-BBD2-47E3-8659-2767DB540688}"/>
    <dgm:cxn modelId="{5C7D950A-DB0E-41EA-96B4-EAF38E80D364}" srcId="{1F6A19F6-47CD-4122-A76D-C5962543AA3A}" destId="{8F313D89-84BC-4808-9302-379AF0A5C381}" srcOrd="0" destOrd="0" parTransId="{E49FD33F-7CDB-4C9F-AF56-0C6EEB22B87D}" sibTransId="{E7A14BBC-3C01-4B63-B6E8-D59B7A83C080}"/>
    <dgm:cxn modelId="{85A352BA-85EB-4CBF-BD3F-BB861F652AE5}" type="presOf" srcId="{97FF24EE-46A9-4129-96D2-D15338358BC7}" destId="{D61FBD30-5613-444C-B64D-40DFF5FDFD61}" srcOrd="0" destOrd="0" presId="urn:microsoft.com/office/officeart/2005/8/layout/hProcess4"/>
    <dgm:cxn modelId="{BC00C6F0-B563-48FA-86D8-172EAE626392}" type="presOf" srcId="{CF0E1F63-F80C-4CCF-B5F9-0B05249278CB}" destId="{61D75688-1A19-41F2-BD30-21791007ADAC}" srcOrd="1" destOrd="0" presId="urn:microsoft.com/office/officeart/2005/8/layout/hProcess4"/>
    <dgm:cxn modelId="{5DC23B46-5B66-40DA-BA3D-783DABAFA88B}" srcId="{8F313D89-84BC-4808-9302-379AF0A5C381}" destId="{A3D8A11C-FF34-4681-ACAF-31521F55E197}" srcOrd="0" destOrd="0" parTransId="{D40F53E4-526B-477E-ADB5-AE58B00B2594}" sibTransId="{CCBC1631-6E57-48D9-8471-BC6542CFBCE5}"/>
    <dgm:cxn modelId="{05874298-D143-442C-875A-8B13C8A7E74E}" type="presOf" srcId="{63EF42CD-A8D0-4160-B95A-492F2D3B11C1}" destId="{A9B16DC7-1678-4022-BFFB-FE49DE54B50A}" srcOrd="1" destOrd="3" presId="urn:microsoft.com/office/officeart/2005/8/layout/hProcess4"/>
    <dgm:cxn modelId="{E1E1002F-9C62-4123-AD87-00774595CE09}" srcId="{CF30A252-5316-4B3C-9A98-789968CFF3F2}" destId="{D7294F2C-DB11-4DD0-B1B9-13C9604A614F}" srcOrd="2" destOrd="0" parTransId="{9B5F688D-8509-4D73-BCC2-E8AD55462DA9}" sibTransId="{EA969B14-3820-4A3C-BF95-3419A673CC7F}"/>
    <dgm:cxn modelId="{7E677831-BBE4-4F04-ABA6-52A0C849C23E}" type="presParOf" srcId="{572E2025-6ED3-431D-8A5E-60B4D300251A}" destId="{D373F05C-4607-4988-A603-8929BB2433EB}" srcOrd="0" destOrd="0" presId="urn:microsoft.com/office/officeart/2005/8/layout/hProcess4"/>
    <dgm:cxn modelId="{DA6E4FF7-F444-4CD6-B9FE-D063955DEE4A}" type="presParOf" srcId="{572E2025-6ED3-431D-8A5E-60B4D300251A}" destId="{FFD8D0E3-C95A-4CAA-B524-B805C78406A2}" srcOrd="1" destOrd="0" presId="urn:microsoft.com/office/officeart/2005/8/layout/hProcess4"/>
    <dgm:cxn modelId="{9DDFBBC4-5655-48D4-A3B6-A423A81B7F3E}" type="presParOf" srcId="{572E2025-6ED3-431D-8A5E-60B4D300251A}" destId="{AE1DE983-F762-4DD9-B1ED-2B1FD7F5BED4}" srcOrd="2" destOrd="0" presId="urn:microsoft.com/office/officeart/2005/8/layout/hProcess4"/>
    <dgm:cxn modelId="{601EDF72-D4ED-494B-AD43-D626BC2CE9BA}" type="presParOf" srcId="{AE1DE983-F762-4DD9-B1ED-2B1FD7F5BED4}" destId="{BC77092D-34A6-4199-A844-17AE2A869F56}" srcOrd="0" destOrd="0" presId="urn:microsoft.com/office/officeart/2005/8/layout/hProcess4"/>
    <dgm:cxn modelId="{8B8B421E-868B-4CCB-A5C0-9717D37D855F}" type="presParOf" srcId="{BC77092D-34A6-4199-A844-17AE2A869F56}" destId="{6F0FE70A-E9A8-404D-8EB4-6840B7CD87D8}" srcOrd="0" destOrd="0" presId="urn:microsoft.com/office/officeart/2005/8/layout/hProcess4"/>
    <dgm:cxn modelId="{21AAD055-7B1D-48CC-872F-097D2FE1790F}" type="presParOf" srcId="{BC77092D-34A6-4199-A844-17AE2A869F56}" destId="{53977351-928A-4764-B3B2-7F42708573E6}" srcOrd="1" destOrd="0" presId="urn:microsoft.com/office/officeart/2005/8/layout/hProcess4"/>
    <dgm:cxn modelId="{7FDE8E5F-D0FC-4D4C-8091-EE5E06DB4DF8}" type="presParOf" srcId="{BC77092D-34A6-4199-A844-17AE2A869F56}" destId="{ED97E0CC-D1DA-4D28-BF56-68DDA10FF626}" srcOrd="2" destOrd="0" presId="urn:microsoft.com/office/officeart/2005/8/layout/hProcess4"/>
    <dgm:cxn modelId="{AE1C7A08-9D84-4535-9B68-BF50AF45E85B}" type="presParOf" srcId="{BC77092D-34A6-4199-A844-17AE2A869F56}" destId="{165FDABD-C710-4563-9112-E741FA75E4D0}" srcOrd="3" destOrd="0" presId="urn:microsoft.com/office/officeart/2005/8/layout/hProcess4"/>
    <dgm:cxn modelId="{FCA90B9D-1FA2-48A6-9EEB-F5D9E81EAEF0}" type="presParOf" srcId="{BC77092D-34A6-4199-A844-17AE2A869F56}" destId="{0ADFBA79-0D10-4639-BE10-5402627E5427}" srcOrd="4" destOrd="0" presId="urn:microsoft.com/office/officeart/2005/8/layout/hProcess4"/>
    <dgm:cxn modelId="{EB21FAF6-8D7F-474E-93EB-98A6CE562531}" type="presParOf" srcId="{AE1DE983-F762-4DD9-B1ED-2B1FD7F5BED4}" destId="{79F06D20-9030-43C8-A7F7-859797BF101B}" srcOrd="1" destOrd="0" presId="urn:microsoft.com/office/officeart/2005/8/layout/hProcess4"/>
    <dgm:cxn modelId="{5C2E016D-E7A1-4CCE-9FC7-3D06AE8A25D3}" type="presParOf" srcId="{AE1DE983-F762-4DD9-B1ED-2B1FD7F5BED4}" destId="{AF0F9849-D84E-48C8-888C-45CE67BC9650}" srcOrd="2" destOrd="0" presId="urn:microsoft.com/office/officeart/2005/8/layout/hProcess4"/>
    <dgm:cxn modelId="{8E45DFC2-5F3B-4B42-BB24-2581F2FCB254}" type="presParOf" srcId="{AF0F9849-D84E-48C8-888C-45CE67BC9650}" destId="{D3DD448E-0666-4D38-8085-783132711BFA}" srcOrd="0" destOrd="0" presId="urn:microsoft.com/office/officeart/2005/8/layout/hProcess4"/>
    <dgm:cxn modelId="{56A93313-B2BC-47A9-A281-D4B153BACB03}" type="presParOf" srcId="{AF0F9849-D84E-48C8-888C-45CE67BC9650}" destId="{450B4BB5-B8D0-4D85-9C76-4A3FE64FB576}" srcOrd="1" destOrd="0" presId="urn:microsoft.com/office/officeart/2005/8/layout/hProcess4"/>
    <dgm:cxn modelId="{D57EF87F-9E02-4CD5-90A4-722ECD644EEB}" type="presParOf" srcId="{AF0F9849-D84E-48C8-888C-45CE67BC9650}" destId="{A9B16DC7-1678-4022-BFFB-FE49DE54B50A}" srcOrd="2" destOrd="0" presId="urn:microsoft.com/office/officeart/2005/8/layout/hProcess4"/>
    <dgm:cxn modelId="{4034A679-63DF-487F-BE63-859FD6740EF7}" type="presParOf" srcId="{AF0F9849-D84E-48C8-888C-45CE67BC9650}" destId="{69533424-7158-48EC-963F-7E1BF4867BCB}" srcOrd="3" destOrd="0" presId="urn:microsoft.com/office/officeart/2005/8/layout/hProcess4"/>
    <dgm:cxn modelId="{D18B421D-D802-4495-92F8-CA7369F47BF8}" type="presParOf" srcId="{AF0F9849-D84E-48C8-888C-45CE67BC9650}" destId="{62EE026A-785B-40A5-A95C-3784D06C7309}" srcOrd="4" destOrd="0" presId="urn:microsoft.com/office/officeart/2005/8/layout/hProcess4"/>
    <dgm:cxn modelId="{31053ABA-D259-4CFB-A672-96DC5352DCC8}" type="presParOf" srcId="{AE1DE983-F762-4DD9-B1ED-2B1FD7F5BED4}" destId="{E79AADC8-73DC-42C9-AF48-5FA99BA72BA9}" srcOrd="3" destOrd="0" presId="urn:microsoft.com/office/officeart/2005/8/layout/hProcess4"/>
    <dgm:cxn modelId="{DC8DF573-8C4A-41E3-A499-AD15D4EF10B0}" type="presParOf" srcId="{AE1DE983-F762-4DD9-B1ED-2B1FD7F5BED4}" destId="{334E6FE8-21D8-458E-8E18-DB83B558FA1D}" srcOrd="4" destOrd="0" presId="urn:microsoft.com/office/officeart/2005/8/layout/hProcess4"/>
    <dgm:cxn modelId="{7E73D2B7-1032-4C1B-ABD6-C5B0412A0965}" type="presParOf" srcId="{334E6FE8-21D8-458E-8E18-DB83B558FA1D}" destId="{841BE146-27A8-4A86-A3CF-D924A1E519C0}" srcOrd="0" destOrd="0" presId="urn:microsoft.com/office/officeart/2005/8/layout/hProcess4"/>
    <dgm:cxn modelId="{DFAB1F01-0A63-4813-BB80-F87B4CF5E4FC}" type="presParOf" srcId="{334E6FE8-21D8-458E-8E18-DB83B558FA1D}" destId="{8B3B803C-476C-4250-AA9B-BE06C335EE5D}" srcOrd="1" destOrd="0" presId="urn:microsoft.com/office/officeart/2005/8/layout/hProcess4"/>
    <dgm:cxn modelId="{2327F983-1625-4135-937D-E009E963BD13}" type="presParOf" srcId="{334E6FE8-21D8-458E-8E18-DB83B558FA1D}" destId="{61D75688-1A19-41F2-BD30-21791007ADAC}" srcOrd="2" destOrd="0" presId="urn:microsoft.com/office/officeart/2005/8/layout/hProcess4"/>
    <dgm:cxn modelId="{7B12BC54-09BD-455E-9D3F-BE28BF77A171}" type="presParOf" srcId="{334E6FE8-21D8-458E-8E18-DB83B558FA1D}" destId="{D61FBD30-5613-444C-B64D-40DFF5FDFD61}" srcOrd="3" destOrd="0" presId="urn:microsoft.com/office/officeart/2005/8/layout/hProcess4"/>
    <dgm:cxn modelId="{E632AC10-933E-44AC-8AC9-1F9660A8889E}" type="presParOf" srcId="{334E6FE8-21D8-458E-8E18-DB83B558FA1D}" destId="{0618FB42-82B6-42B0-85B8-32A807DFD843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6945C-C41A-47B2-B8F1-DD80D045300A}">
      <dsp:nvSpPr>
        <dsp:cNvPr id="0" name=""/>
        <dsp:cNvSpPr/>
      </dsp:nvSpPr>
      <dsp:spPr>
        <a:xfrm>
          <a:off x="1950534" y="2802633"/>
          <a:ext cx="1055921" cy="749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4519"/>
              </a:lnTo>
              <a:lnTo>
                <a:pt x="1055921" y="564519"/>
              </a:lnTo>
              <a:lnTo>
                <a:pt x="1055921" y="74906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1FAD3E-A931-480D-B8B5-89E101355F15}">
      <dsp:nvSpPr>
        <dsp:cNvPr id="0" name=""/>
        <dsp:cNvSpPr/>
      </dsp:nvSpPr>
      <dsp:spPr>
        <a:xfrm>
          <a:off x="879743" y="2802633"/>
          <a:ext cx="1070790" cy="749068"/>
        </a:xfrm>
        <a:custGeom>
          <a:avLst/>
          <a:gdLst/>
          <a:ahLst/>
          <a:cxnLst/>
          <a:rect l="0" t="0" r="0" b="0"/>
          <a:pathLst>
            <a:path>
              <a:moveTo>
                <a:pt x="1070790" y="0"/>
              </a:moveTo>
              <a:lnTo>
                <a:pt x="1070790" y="564519"/>
              </a:lnTo>
              <a:lnTo>
                <a:pt x="0" y="564519"/>
              </a:lnTo>
              <a:lnTo>
                <a:pt x="0" y="74906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16203-4EDF-4F09-A7F8-AB913273F867}">
      <dsp:nvSpPr>
        <dsp:cNvPr id="0" name=""/>
        <dsp:cNvSpPr/>
      </dsp:nvSpPr>
      <dsp:spPr>
        <a:xfrm>
          <a:off x="1904814" y="1521201"/>
          <a:ext cx="91440" cy="4026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262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6752CC-7201-4F5A-B888-1E4F12E80B7F}">
      <dsp:nvSpPr>
        <dsp:cNvPr id="0" name=""/>
        <dsp:cNvSpPr/>
      </dsp:nvSpPr>
      <dsp:spPr>
        <a:xfrm>
          <a:off x="1071727" y="642394"/>
          <a:ext cx="1757613" cy="8788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Kepala</a:t>
          </a:r>
          <a:r>
            <a:rPr lang="en-US" sz="2000" kern="1200" dirty="0"/>
            <a:t> Sub </a:t>
          </a:r>
          <a:r>
            <a:rPr lang="en-US" sz="2000" kern="1200" dirty="0" err="1"/>
            <a:t>Direktorat</a:t>
          </a:r>
          <a:r>
            <a:rPr lang="en-US" sz="2000" kern="1200" dirty="0"/>
            <a:t> </a:t>
          </a:r>
          <a:r>
            <a:rPr lang="en-US" sz="2000" kern="1200" dirty="0" err="1"/>
            <a:t>Analisis</a:t>
          </a:r>
          <a:r>
            <a:rPr lang="en-US" sz="2000" kern="1200" dirty="0"/>
            <a:t> </a:t>
          </a:r>
          <a:r>
            <a:rPr lang="en-US" sz="2000" kern="1200" dirty="0" err="1"/>
            <a:t>Jabatan</a:t>
          </a:r>
          <a:endParaRPr lang="en-US" sz="2000" kern="1200" dirty="0"/>
        </a:p>
      </dsp:txBody>
      <dsp:txXfrm>
        <a:off x="1071727" y="642394"/>
        <a:ext cx="1757613" cy="878806"/>
      </dsp:txXfrm>
    </dsp:sp>
    <dsp:sp modelId="{802D027C-7912-4E1C-BACE-1EDDC356A6B9}">
      <dsp:nvSpPr>
        <dsp:cNvPr id="0" name=""/>
        <dsp:cNvSpPr/>
      </dsp:nvSpPr>
      <dsp:spPr>
        <a:xfrm>
          <a:off x="1071727" y="1923826"/>
          <a:ext cx="1757613" cy="8788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Kepala</a:t>
          </a:r>
          <a:r>
            <a:rPr lang="en-US" sz="2000" kern="1200" dirty="0"/>
            <a:t> </a:t>
          </a:r>
          <a:r>
            <a:rPr lang="en-US" sz="2000" kern="1200" dirty="0" err="1"/>
            <a:t>Seksi</a:t>
          </a:r>
          <a:r>
            <a:rPr lang="en-US" sz="2000" kern="1200" dirty="0"/>
            <a:t> </a:t>
          </a:r>
          <a:r>
            <a:rPr lang="en-US" sz="2000" kern="1200" dirty="0" err="1"/>
            <a:t>Inventarisasi</a:t>
          </a:r>
          <a:r>
            <a:rPr lang="en-US" sz="2000" kern="1200" dirty="0"/>
            <a:t> </a:t>
          </a:r>
          <a:r>
            <a:rPr lang="en-US" sz="2000" kern="1200" dirty="0" err="1"/>
            <a:t>Jabatan</a:t>
          </a:r>
          <a:endParaRPr lang="en-US" sz="2000" kern="1200" dirty="0"/>
        </a:p>
      </dsp:txBody>
      <dsp:txXfrm>
        <a:off x="1071727" y="1923826"/>
        <a:ext cx="1757613" cy="878806"/>
      </dsp:txXfrm>
    </dsp:sp>
    <dsp:sp modelId="{CE1336D3-410D-47C8-9071-7675E0024DD9}">
      <dsp:nvSpPr>
        <dsp:cNvPr id="0" name=""/>
        <dsp:cNvSpPr/>
      </dsp:nvSpPr>
      <dsp:spPr>
        <a:xfrm>
          <a:off x="936" y="3551702"/>
          <a:ext cx="1757613" cy="8788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Pengumpul</a:t>
          </a:r>
          <a:r>
            <a:rPr lang="en-US" sz="2000" kern="1200" dirty="0"/>
            <a:t> Data </a:t>
          </a:r>
          <a:r>
            <a:rPr lang="en-US" sz="2000" kern="1200" dirty="0" err="1"/>
            <a:t>Jabatan</a:t>
          </a:r>
          <a:endParaRPr lang="en-US" sz="2000" kern="1200" dirty="0"/>
        </a:p>
      </dsp:txBody>
      <dsp:txXfrm>
        <a:off x="936" y="3551702"/>
        <a:ext cx="1757613" cy="878806"/>
      </dsp:txXfrm>
    </dsp:sp>
    <dsp:sp modelId="{8425A817-9090-40B7-95EE-E8EAB0E63D88}">
      <dsp:nvSpPr>
        <dsp:cNvPr id="0" name=""/>
        <dsp:cNvSpPr/>
      </dsp:nvSpPr>
      <dsp:spPr>
        <a:xfrm>
          <a:off x="2127649" y="3551702"/>
          <a:ext cx="1757613" cy="878806"/>
        </a:xfrm>
        <a:prstGeom prst="rect">
          <a:avLst/>
        </a:prstGeom>
        <a:solidFill>
          <a:schemeClr val="bg1">
            <a:lumMod val="7500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Pengelola</a:t>
          </a:r>
          <a:r>
            <a:rPr lang="en-US" sz="2000" kern="1200" dirty="0"/>
            <a:t> Database </a:t>
          </a:r>
          <a:r>
            <a:rPr lang="en-US" sz="2000" kern="1200" dirty="0" err="1"/>
            <a:t>Jabatan</a:t>
          </a:r>
          <a:endParaRPr lang="en-US" sz="2000" kern="1200" dirty="0"/>
        </a:p>
      </dsp:txBody>
      <dsp:txXfrm>
        <a:off x="2127649" y="3551702"/>
        <a:ext cx="1757613" cy="8788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977351-928A-4764-B3B2-7F42708573E6}">
      <dsp:nvSpPr>
        <dsp:cNvPr id="0" name=""/>
        <dsp:cNvSpPr/>
      </dsp:nvSpPr>
      <dsp:spPr>
        <a:xfrm>
          <a:off x="3625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Tindak</a:t>
          </a:r>
          <a:r>
            <a:rPr lang="en-US" sz="2000" kern="1200" dirty="0"/>
            <a:t> </a:t>
          </a:r>
          <a:r>
            <a:rPr lang="en-US" sz="2000" kern="1200" dirty="0" err="1"/>
            <a:t>Kerja</a:t>
          </a:r>
          <a:r>
            <a:rPr lang="en-US" sz="2000" kern="1200" dirty="0"/>
            <a:t> +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Obyek</a:t>
          </a:r>
          <a:r>
            <a:rPr lang="en-US" sz="2000" kern="1200" dirty="0"/>
            <a:t> </a:t>
          </a:r>
          <a:r>
            <a:rPr lang="en-US" sz="2000" kern="1200" dirty="0" err="1"/>
            <a:t>Kerja</a:t>
          </a:r>
          <a:endParaRPr lang="en-US" sz="2000" kern="1200" dirty="0"/>
        </a:p>
      </dsp:txBody>
      <dsp:txXfrm>
        <a:off x="43167" y="1580703"/>
        <a:ext cx="2004204" cy="1270990"/>
      </dsp:txXfrm>
    </dsp:sp>
    <dsp:sp modelId="{79F06D20-9030-43C8-A7F7-859797BF101B}">
      <dsp:nvSpPr>
        <dsp:cNvPr id="0" name=""/>
        <dsp:cNvSpPr/>
      </dsp:nvSpPr>
      <dsp:spPr>
        <a:xfrm>
          <a:off x="1195916" y="2027753"/>
          <a:ext cx="2183209" cy="2183209"/>
        </a:xfrm>
        <a:prstGeom prst="leftCircularArrow">
          <a:avLst>
            <a:gd name="adj1" fmla="val 2635"/>
            <a:gd name="adj2" fmla="val 320299"/>
            <a:gd name="adj3" fmla="val 2095810"/>
            <a:gd name="adj4" fmla="val 9024489"/>
            <a:gd name="adj5" fmla="val 307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FDABD-C710-4563-9112-E741FA75E4D0}">
      <dsp:nvSpPr>
        <dsp:cNvPr id="0" name=""/>
        <dsp:cNvSpPr/>
      </dsp:nvSpPr>
      <dsp:spPr>
        <a:xfrm>
          <a:off x="466578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WHAT?</a:t>
          </a:r>
        </a:p>
      </dsp:txBody>
      <dsp:txXfrm>
        <a:off x="488147" y="2912805"/>
        <a:ext cx="1808673" cy="693266"/>
      </dsp:txXfrm>
    </dsp:sp>
    <dsp:sp modelId="{450B4BB5-B8D0-4D85-9C76-4A3FE64FB576}">
      <dsp:nvSpPr>
        <dsp:cNvPr id="0" name=""/>
        <dsp:cNvSpPr/>
      </dsp:nvSpPr>
      <dsp:spPr>
        <a:xfrm>
          <a:off x="2592292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Pedoman</a:t>
          </a:r>
          <a:r>
            <a:rPr lang="en-US" sz="1600" kern="1200" dirty="0"/>
            <a:t>/ </a:t>
          </a:r>
          <a:r>
            <a:rPr lang="en-US" sz="1600" kern="1200" dirty="0" err="1"/>
            <a:t>Acuan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Prosedur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Waktu</a:t>
          </a:r>
          <a:r>
            <a:rPr lang="en-US" sz="1600" kern="1200" dirty="0"/>
            <a:t>/ </a:t>
          </a:r>
          <a:r>
            <a:rPr lang="en-US" sz="1600" kern="1200" dirty="0" err="1"/>
            <a:t>Periode</a:t>
          </a:r>
          <a:r>
            <a:rPr lang="en-US" sz="1600" kern="1200" dirty="0"/>
            <a:t> </a:t>
          </a:r>
          <a:r>
            <a:rPr lang="en-US" sz="1600" kern="1200" dirty="0" err="1"/>
            <a:t>Pelaksanaan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Perangkat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2631834" y="1948905"/>
        <a:ext cx="2004204" cy="1270990"/>
      </dsp:txXfrm>
    </dsp:sp>
    <dsp:sp modelId="{E79AADC8-73DC-42C9-AF48-5FA99BA72BA9}">
      <dsp:nvSpPr>
        <dsp:cNvPr id="0" name=""/>
        <dsp:cNvSpPr/>
      </dsp:nvSpPr>
      <dsp:spPr>
        <a:xfrm>
          <a:off x="3767222" y="522265"/>
          <a:ext cx="2449407" cy="2449407"/>
        </a:xfrm>
        <a:prstGeom prst="circularArrow">
          <a:avLst>
            <a:gd name="adj1" fmla="val 2348"/>
            <a:gd name="adj2" fmla="val 283601"/>
            <a:gd name="adj3" fmla="val 19540888"/>
            <a:gd name="adj4" fmla="val 12575511"/>
            <a:gd name="adj5" fmla="val 27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533424-7158-48EC-963F-7E1BF4867BCB}">
      <dsp:nvSpPr>
        <dsp:cNvPr id="0" name=""/>
        <dsp:cNvSpPr/>
      </dsp:nvSpPr>
      <dsp:spPr>
        <a:xfrm>
          <a:off x="3055245" y="1172959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HOW?</a:t>
          </a:r>
        </a:p>
      </dsp:txBody>
      <dsp:txXfrm>
        <a:off x="3076814" y="1194528"/>
        <a:ext cx="1808673" cy="693266"/>
      </dsp:txXfrm>
    </dsp:sp>
    <dsp:sp modelId="{8B3B803C-476C-4250-AA9B-BE06C335EE5D}">
      <dsp:nvSpPr>
        <dsp:cNvPr id="0" name=""/>
        <dsp:cNvSpPr/>
      </dsp:nvSpPr>
      <dsp:spPr>
        <a:xfrm>
          <a:off x="5180959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Tujuan</a:t>
          </a:r>
          <a:r>
            <a:rPr lang="en-US" sz="1800" kern="1200" dirty="0"/>
            <a:t> </a:t>
          </a:r>
          <a:r>
            <a:rPr lang="en-US" sz="1800" kern="1200" dirty="0" err="1"/>
            <a:t>pelaksanaan</a:t>
          </a:r>
          <a:r>
            <a:rPr lang="en-US" sz="1800" kern="1200" dirty="0"/>
            <a:t> </a:t>
          </a:r>
          <a:r>
            <a:rPr lang="en-US" sz="1800" kern="1200" dirty="0" err="1"/>
            <a:t>tugas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Hasil</a:t>
          </a:r>
          <a:r>
            <a:rPr lang="en-US" sz="1800" kern="1200" dirty="0"/>
            <a:t> yang </a:t>
          </a:r>
          <a:r>
            <a:rPr lang="en-US" sz="1800" kern="1200" dirty="0" err="1"/>
            <a:t>dicapai</a:t>
          </a:r>
          <a:endParaRPr lang="en-US" sz="1800" kern="1200" dirty="0"/>
        </a:p>
      </dsp:txBody>
      <dsp:txXfrm>
        <a:off x="5220501" y="1580703"/>
        <a:ext cx="2004204" cy="1270990"/>
      </dsp:txXfrm>
    </dsp:sp>
    <dsp:sp modelId="{D61FBD30-5613-444C-B64D-40DFF5FDFD61}">
      <dsp:nvSpPr>
        <dsp:cNvPr id="0" name=""/>
        <dsp:cNvSpPr/>
      </dsp:nvSpPr>
      <dsp:spPr>
        <a:xfrm>
          <a:off x="5647538" y="2989310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WHY?</a:t>
          </a:r>
        </a:p>
      </dsp:txBody>
      <dsp:txXfrm>
        <a:off x="5669107" y="3010879"/>
        <a:ext cx="1808673" cy="693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6FBE7-8CB3-4E22-97FC-3FE7ADD69E62}" type="datetimeFigureOut">
              <a:rPr lang="en-US" smtClean="0"/>
              <a:t>8/12/2016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64EBA-83E4-4658-95FE-022ABEB8A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74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7507F-AAE9-4874-AC7C-CCDDB68831B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78407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0932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7318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1947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646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4830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5623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512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3793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00039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5943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8764C-B89D-4304-AEE0-89F4375D4A37}" type="datetimeFigureOut">
              <a:rPr lang="id-ID" smtClean="0"/>
              <a:t>12/08/2016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6D6BC-070A-4DB2-865C-2CA83DE2F72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119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884702"/>
            <a:ext cx="8280920" cy="1336386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id-ID" sz="8800" b="1" kern="0" dirty="0">
                <a:solidFill>
                  <a:srgbClr val="C00000"/>
                </a:solidFill>
                <a:latin typeface="Century Gothic" pitchFamily="34" charset="0"/>
                <a:ea typeface="+mn-ea"/>
                <a:cs typeface="Arial" pitchFamily="34" charset="0"/>
              </a:rPr>
              <a:t>ANALISIS JABATAN</a:t>
            </a:r>
            <a:br>
              <a:rPr lang="id-ID" sz="8800" b="1" kern="0" dirty="0">
                <a:solidFill>
                  <a:srgbClr val="C00000"/>
                </a:solidFill>
                <a:latin typeface="Arial Rounded MT Bold" pitchFamily="34" charset="0"/>
                <a:ea typeface="+mn-ea"/>
                <a:cs typeface="Arial" pitchFamily="34" charset="0"/>
              </a:rPr>
            </a:br>
            <a:endParaRPr lang="id-ID" sz="8800" b="1" kern="0" dirty="0">
              <a:solidFill>
                <a:srgbClr val="C00000"/>
              </a:solidFill>
              <a:latin typeface="Arial Rounded MT Bold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941168"/>
            <a:ext cx="7272808" cy="14401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kern="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  <a:cs typeface="Arial" pitchFamily="34" charset="0"/>
              </a:rPr>
              <a:t>CIVIL SERVICE DEVELOPMENT CENTER</a:t>
            </a:r>
            <a:endParaRPr lang="id-ID" sz="2400" b="1" kern="0" dirty="0">
              <a:solidFill>
                <a:schemeClr val="tx2">
                  <a:lumMod val="50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marL="342900" indent="-342900">
              <a:defRPr/>
            </a:pPr>
            <a:r>
              <a:rPr lang="en-US" sz="2000" b="1" kern="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NATIONAL CIVIL SERVICE AGENCY</a:t>
            </a:r>
          </a:p>
          <a:p>
            <a:pPr marL="342900" indent="-342900">
              <a:defRPr/>
            </a:pPr>
            <a:r>
              <a:rPr lang="en-US" sz="2000" b="1" kern="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THE REPUBLIC OF INDONESIA</a:t>
            </a:r>
            <a:endParaRPr lang="id-ID" sz="2000" b="1" kern="0" dirty="0">
              <a:solidFill>
                <a:srgbClr val="C00000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9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518" y="54800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BUTIR INFORMASI JABATAN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05095" y="1447800"/>
          <a:ext cx="7499353" cy="494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7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77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77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Identitas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Jabatan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Uraian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Jabatan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Syarat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Jabatan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Nama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Uraian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Tugas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Pangkat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Golongan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Ruang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Kode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Bahan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Unit </a:t>
                      </a:r>
                      <a:r>
                        <a:rPr lang="en-US" sz="1600" dirty="0" err="1"/>
                        <a:t>Kerja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Alat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Kursus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Letak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dalam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Struktur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Hasil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Pengalaman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Ikhtisar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Tanggung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Jawab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Wewenang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Korelasi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Bakat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Kondisi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Lingkungan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Temperamen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Keadaan</a:t>
                      </a:r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Resiko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Bahaya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Minat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Upaya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Fisik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Kondisi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Fisik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Fungsi</a:t>
                      </a:r>
                      <a:r>
                        <a:rPr kumimoji="0"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Pekerja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66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1"/>
          <p:cNvSpPr>
            <a:spLocks noGrp="1"/>
          </p:cNvSpPr>
          <p:nvPr>
            <p:ph type="title"/>
          </p:nvPr>
        </p:nvSpPr>
        <p:spPr>
          <a:xfrm>
            <a:off x="-180528" y="908720"/>
            <a:ext cx="9577064" cy="504056"/>
          </a:xfrm>
          <a:solidFill>
            <a:srgbClr val="C00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d-ID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INFORMASI JABATAN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Rectangle 4"/>
          <p:cNvSpPr txBox="1">
            <a:spLocks noChangeArrowheads="1"/>
          </p:cNvSpPr>
          <p:nvPr/>
        </p:nvSpPr>
        <p:spPr>
          <a:xfrm>
            <a:off x="1403648" y="1871637"/>
            <a:ext cx="7192962" cy="3357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6875" indent="-396875">
              <a:buFontTx/>
              <a:buAutoNum type="arabicPeriod"/>
              <a:tabLst>
                <a:tab pos="3141663" algn="l"/>
              </a:tabLst>
              <a:defRPr/>
            </a:pPr>
            <a:r>
              <a:rPr lang="en-US" sz="2400" b="1" i="1" dirty="0">
                <a:solidFill>
                  <a:srgbClr val="C00000"/>
                </a:solidFill>
              </a:rPr>
              <a:t>Nama </a:t>
            </a:r>
            <a:r>
              <a:rPr lang="en-US" sz="2400" b="1" i="1" dirty="0" err="1">
                <a:solidFill>
                  <a:srgbClr val="C00000"/>
                </a:solidFill>
              </a:rPr>
              <a:t>Jabatan</a:t>
            </a:r>
            <a:r>
              <a:rPr lang="en-US" sz="2400" b="1" i="1" dirty="0">
                <a:solidFill>
                  <a:srgbClr val="C00000"/>
                </a:solidFill>
              </a:rPr>
              <a:t>	10. </a:t>
            </a:r>
            <a:r>
              <a:rPr lang="en-US" sz="2400" b="1" i="1" dirty="0" err="1">
                <a:solidFill>
                  <a:srgbClr val="C00000"/>
                </a:solidFill>
              </a:rPr>
              <a:t>Tanggung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Jawab</a:t>
            </a:r>
            <a:endParaRPr lang="en-US" sz="2400" b="1" i="1" dirty="0">
              <a:solidFill>
                <a:srgbClr val="C00000"/>
              </a:solidFill>
            </a:endParaRPr>
          </a:p>
          <a:p>
            <a:pPr marL="396875" indent="-396875">
              <a:buFontTx/>
              <a:buAutoNum type="arabicPeriod"/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Kode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Jabatan</a:t>
            </a:r>
            <a:r>
              <a:rPr lang="en-US" sz="2400" b="1" i="1" dirty="0">
                <a:solidFill>
                  <a:srgbClr val="C00000"/>
                </a:solidFill>
              </a:rPr>
              <a:t>	      11. </a:t>
            </a:r>
            <a:r>
              <a:rPr lang="en-US" sz="2400" b="1" i="1" dirty="0" err="1">
                <a:solidFill>
                  <a:srgbClr val="C00000"/>
                </a:solidFill>
              </a:rPr>
              <a:t>Wewenang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</a:p>
          <a:p>
            <a:pPr marL="396875" indent="-396875">
              <a:buFontTx/>
              <a:buAutoNum type="arabicPeriod"/>
              <a:tabLst>
                <a:tab pos="3052763" algn="l"/>
              </a:tabLst>
              <a:defRPr/>
            </a:pPr>
            <a:r>
              <a:rPr lang="en-US" sz="2400" b="1" i="1" dirty="0">
                <a:solidFill>
                  <a:srgbClr val="C00000"/>
                </a:solidFill>
              </a:rPr>
              <a:t>Unit </a:t>
            </a:r>
            <a:r>
              <a:rPr lang="en-US" sz="2400" b="1" i="1" dirty="0" err="1">
                <a:solidFill>
                  <a:srgbClr val="C00000"/>
                </a:solidFill>
              </a:rPr>
              <a:t>Kerja</a:t>
            </a:r>
            <a:r>
              <a:rPr lang="id-ID" sz="2400" b="1" i="1" dirty="0">
                <a:solidFill>
                  <a:srgbClr val="C00000"/>
                </a:solidFill>
              </a:rPr>
              <a:t>	</a:t>
            </a:r>
            <a:r>
              <a:rPr lang="en-US" sz="2400" b="1" i="1" dirty="0">
                <a:solidFill>
                  <a:srgbClr val="C00000"/>
                </a:solidFill>
              </a:rPr>
              <a:t> 12. </a:t>
            </a:r>
            <a:r>
              <a:rPr lang="en-US" sz="2400" b="1" i="1" dirty="0" err="1">
                <a:solidFill>
                  <a:srgbClr val="C00000"/>
                </a:solidFill>
              </a:rPr>
              <a:t>Korelasi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Jabatan</a:t>
            </a:r>
            <a:endParaRPr lang="en-US" sz="2400" b="1" i="1" dirty="0">
              <a:solidFill>
                <a:srgbClr val="C00000"/>
              </a:solidFill>
            </a:endParaRPr>
          </a:p>
          <a:p>
            <a:pPr marL="396875" indent="-396875">
              <a:buFontTx/>
              <a:buAutoNum type="arabicPeriod"/>
              <a:tabLst>
                <a:tab pos="3141663" algn="l"/>
              </a:tabLst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Kedudukan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dalam</a:t>
            </a:r>
            <a:r>
              <a:rPr lang="id-ID" sz="2400" b="1" i="1" dirty="0">
                <a:solidFill>
                  <a:srgbClr val="C00000"/>
                </a:solidFill>
              </a:rPr>
              <a:t>	</a:t>
            </a:r>
            <a:r>
              <a:rPr lang="en-US" sz="2400" b="1" i="1" dirty="0">
                <a:solidFill>
                  <a:srgbClr val="C00000"/>
                </a:solidFill>
              </a:rPr>
              <a:t>13. </a:t>
            </a:r>
            <a:r>
              <a:rPr lang="en-US" sz="2400" b="1" i="1" dirty="0" err="1">
                <a:solidFill>
                  <a:srgbClr val="C00000"/>
                </a:solidFill>
              </a:rPr>
              <a:t>Kondisi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Lingkungan</a:t>
            </a:r>
            <a:r>
              <a:rPr lang="en-US" sz="2400" b="1" i="1" dirty="0">
                <a:solidFill>
                  <a:srgbClr val="C00000"/>
                </a:solidFill>
              </a:rPr>
              <a:t> Ker</a:t>
            </a:r>
            <a:r>
              <a:rPr lang="id-ID" sz="2400" b="1" i="1" dirty="0">
                <a:solidFill>
                  <a:srgbClr val="C00000"/>
                </a:solidFill>
              </a:rPr>
              <a:t>ja </a:t>
            </a:r>
            <a:r>
              <a:rPr lang="en-US" sz="2400" b="1" i="1" dirty="0" err="1">
                <a:solidFill>
                  <a:srgbClr val="C00000"/>
                </a:solidFill>
              </a:rPr>
              <a:t>Struktur</a:t>
            </a:r>
            <a:r>
              <a:rPr lang="en-US" sz="2400" b="1" i="1" dirty="0">
                <a:solidFill>
                  <a:srgbClr val="C00000"/>
                </a:solidFill>
              </a:rPr>
              <a:t> Org</a:t>
            </a:r>
            <a:r>
              <a:rPr lang="id-ID" sz="2400" b="1" i="1" dirty="0">
                <a:solidFill>
                  <a:srgbClr val="C00000"/>
                </a:solidFill>
              </a:rPr>
              <a:t>anisasi</a:t>
            </a:r>
            <a:r>
              <a:rPr lang="en-US" sz="2400" b="1" i="1" dirty="0">
                <a:solidFill>
                  <a:srgbClr val="C00000"/>
                </a:solidFill>
              </a:rPr>
              <a:t>	</a:t>
            </a:r>
          </a:p>
          <a:p>
            <a:pPr marL="396875" indent="-396875">
              <a:buFontTx/>
              <a:buAutoNum type="arabicPeriod"/>
              <a:tabLst>
                <a:tab pos="3141663" algn="l"/>
              </a:tabLst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Ikhtisar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Jabatan</a:t>
            </a:r>
            <a:r>
              <a:rPr lang="en-US" sz="2400" b="1" i="1" dirty="0">
                <a:solidFill>
                  <a:srgbClr val="C00000"/>
                </a:solidFill>
              </a:rPr>
              <a:t>	14. </a:t>
            </a:r>
            <a:r>
              <a:rPr lang="en-US" sz="2400" b="1" i="1" dirty="0" err="1">
                <a:solidFill>
                  <a:srgbClr val="C00000"/>
                </a:solidFill>
              </a:rPr>
              <a:t>Resiko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Bahaya</a:t>
            </a:r>
            <a:endParaRPr lang="en-US" sz="2400" b="1" i="1" dirty="0">
              <a:solidFill>
                <a:srgbClr val="C00000"/>
              </a:solidFill>
            </a:endParaRPr>
          </a:p>
          <a:p>
            <a:pPr marL="396875" indent="-396875">
              <a:buFontTx/>
              <a:buAutoNum type="arabicPeriod"/>
              <a:tabLst>
                <a:tab pos="3141663" algn="l"/>
              </a:tabLst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Uraian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Tugas</a:t>
            </a:r>
            <a:r>
              <a:rPr lang="en-US" sz="2400" b="1" i="1" dirty="0">
                <a:solidFill>
                  <a:srgbClr val="C00000"/>
                </a:solidFill>
              </a:rPr>
              <a:t>	1</a:t>
            </a:r>
            <a:r>
              <a:rPr lang="id-ID" sz="2400" b="1" i="1" dirty="0">
                <a:solidFill>
                  <a:srgbClr val="C00000"/>
                </a:solidFill>
              </a:rPr>
              <a:t>5</a:t>
            </a:r>
            <a:r>
              <a:rPr lang="en-US" sz="2400" b="1" i="1" dirty="0">
                <a:solidFill>
                  <a:srgbClr val="C00000"/>
                </a:solidFill>
              </a:rPr>
              <a:t>. </a:t>
            </a:r>
            <a:r>
              <a:rPr lang="id-ID" sz="2400" b="1" i="1" dirty="0">
                <a:solidFill>
                  <a:srgbClr val="C00000"/>
                </a:solidFill>
              </a:rPr>
              <a:t>Syarat Jabatan</a:t>
            </a:r>
            <a:r>
              <a:rPr lang="en-US" sz="2400" b="1" i="1" dirty="0">
                <a:solidFill>
                  <a:srgbClr val="C00000"/>
                </a:solidFill>
              </a:rPr>
              <a:t> 	      </a:t>
            </a:r>
            <a:endParaRPr lang="id-ID" sz="2400" b="1" i="1" dirty="0">
              <a:solidFill>
                <a:srgbClr val="C00000"/>
              </a:solidFill>
            </a:endParaRPr>
          </a:p>
          <a:p>
            <a:pPr marL="396875" indent="-396875">
              <a:buFontTx/>
              <a:buAutoNum type="arabicPeriod"/>
              <a:tabLst>
                <a:tab pos="3141663" algn="l"/>
              </a:tabLst>
              <a:defRPr/>
            </a:pPr>
            <a:r>
              <a:rPr lang="id-ID" sz="2400" b="1" i="1" dirty="0">
                <a:solidFill>
                  <a:srgbClr val="C00000"/>
                </a:solidFill>
              </a:rPr>
              <a:t>Bahan Kerja	</a:t>
            </a:r>
            <a:r>
              <a:rPr lang="en-US" sz="2400" b="1" i="1" dirty="0">
                <a:solidFill>
                  <a:srgbClr val="C00000"/>
                </a:solidFill>
              </a:rPr>
              <a:t>1</a:t>
            </a:r>
            <a:r>
              <a:rPr lang="id-ID" sz="2400" b="1" i="1" dirty="0">
                <a:solidFill>
                  <a:srgbClr val="C00000"/>
                </a:solidFill>
              </a:rPr>
              <a:t>6</a:t>
            </a:r>
            <a:r>
              <a:rPr lang="en-US" sz="2400" b="1" i="1" dirty="0">
                <a:solidFill>
                  <a:srgbClr val="C00000"/>
                </a:solidFill>
              </a:rPr>
              <a:t>. </a:t>
            </a:r>
            <a:r>
              <a:rPr lang="en-US" sz="2400" b="1" i="1" dirty="0" err="1">
                <a:solidFill>
                  <a:srgbClr val="C00000"/>
                </a:solidFill>
              </a:rPr>
              <a:t>Prestasi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Kerja</a:t>
            </a:r>
            <a:r>
              <a:rPr lang="en-US" sz="2400" b="1" i="1" dirty="0">
                <a:solidFill>
                  <a:srgbClr val="C00000"/>
                </a:solidFill>
              </a:rPr>
              <a:t> y</a:t>
            </a:r>
            <a:r>
              <a:rPr lang="id-ID" sz="2400" b="1" i="1" dirty="0">
                <a:solidFill>
                  <a:srgbClr val="C00000"/>
                </a:solidFill>
              </a:rPr>
              <a:t>ang</a:t>
            </a:r>
            <a:endParaRPr lang="en-US" sz="2400" b="1" i="1" dirty="0">
              <a:solidFill>
                <a:srgbClr val="C00000"/>
              </a:solidFill>
            </a:endParaRPr>
          </a:p>
          <a:p>
            <a:pPr marL="396875" indent="-396875">
              <a:buFontTx/>
              <a:buAutoNum type="arabicPeriod"/>
              <a:tabLst>
                <a:tab pos="3584575" algn="l"/>
              </a:tabLst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Alat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Kerja</a:t>
            </a:r>
            <a:r>
              <a:rPr lang="en-US" sz="2400" b="1" i="1" dirty="0">
                <a:solidFill>
                  <a:srgbClr val="C00000"/>
                </a:solidFill>
              </a:rPr>
              <a:t>	</a:t>
            </a:r>
            <a:r>
              <a:rPr lang="id-ID" sz="2400" b="1" i="1" dirty="0">
                <a:solidFill>
                  <a:srgbClr val="C00000"/>
                </a:solidFill>
              </a:rPr>
              <a:t> diharapkan</a:t>
            </a:r>
            <a:endParaRPr lang="en-US" sz="2400" b="1" i="1" dirty="0">
              <a:solidFill>
                <a:srgbClr val="C00000"/>
              </a:solidFill>
            </a:endParaRPr>
          </a:p>
          <a:p>
            <a:pPr marL="396875" indent="-396875">
              <a:buFontTx/>
              <a:buAutoNum type="arabicPeriod"/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Hasil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Kerja</a:t>
            </a:r>
            <a:r>
              <a:rPr lang="en-US" sz="2400" b="1" i="1" dirty="0">
                <a:solidFill>
                  <a:srgbClr val="C00000"/>
                </a:solidFill>
              </a:rPr>
              <a:t>	 	      17. </a:t>
            </a:r>
            <a:r>
              <a:rPr lang="en-US" sz="2400" b="1" i="1" dirty="0" err="1">
                <a:solidFill>
                  <a:srgbClr val="C00000"/>
                </a:solidFill>
              </a:rPr>
              <a:t>Butir</a:t>
            </a:r>
            <a:r>
              <a:rPr lang="en-US" sz="2400" b="1" i="1" dirty="0">
                <a:solidFill>
                  <a:srgbClr val="C00000"/>
                </a:solidFill>
              </a:rPr>
              <a:t>  </a:t>
            </a:r>
            <a:r>
              <a:rPr lang="en-US" sz="2400" b="1" i="1" dirty="0" err="1">
                <a:solidFill>
                  <a:srgbClr val="C00000"/>
                </a:solidFill>
              </a:rPr>
              <a:t>Informasi</a:t>
            </a:r>
            <a:r>
              <a:rPr lang="en-US" sz="2400" b="1" i="1" dirty="0">
                <a:solidFill>
                  <a:srgbClr val="C00000"/>
                </a:solidFill>
              </a:rPr>
              <a:t> Lain</a:t>
            </a:r>
          </a:p>
        </p:txBody>
      </p:sp>
    </p:spTree>
    <p:extLst>
      <p:ext uri="{BB962C8B-B14F-4D97-AF65-F5344CB8AC3E}">
        <p14:creationId xmlns:p14="http://schemas.microsoft.com/office/powerpoint/2010/main" val="165499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992" y="914990"/>
            <a:ext cx="4573742" cy="785818"/>
          </a:xfrm>
        </p:spPr>
        <p:txBody>
          <a:bodyPr>
            <a:normAutofit fontScale="90000"/>
          </a:bodyPr>
          <a:lstStyle/>
          <a:p>
            <a:r>
              <a:rPr lang="id-ID" sz="36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1. NAMA JABATAN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id-ID" b="1" dirty="0"/>
              <a:t>Nama </a:t>
            </a:r>
            <a:r>
              <a:rPr lang="en-US" altLang="id-ID" b="1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adalah</a:t>
            </a:r>
            <a:r>
              <a:rPr lang="en-US" altLang="id-ID" dirty="0"/>
              <a:t> </a:t>
            </a:r>
            <a:r>
              <a:rPr lang="en-US" altLang="id-ID" dirty="0" err="1"/>
              <a:t>sebutan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memberi</a:t>
            </a:r>
            <a:r>
              <a:rPr lang="en-US" altLang="id-ID" dirty="0"/>
              <a:t> </a:t>
            </a:r>
            <a:r>
              <a:rPr lang="en-US" altLang="id-ID" dirty="0" err="1"/>
              <a:t>ciri</a:t>
            </a:r>
            <a:r>
              <a:rPr lang="en-US" altLang="id-ID" dirty="0"/>
              <a:t>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gambaran</a:t>
            </a:r>
            <a:r>
              <a:rPr lang="en-US" altLang="id-ID" dirty="0"/>
              <a:t> </a:t>
            </a:r>
            <a:r>
              <a:rPr lang="en-US" altLang="id-ID" dirty="0" err="1"/>
              <a:t>atas</a:t>
            </a:r>
            <a:r>
              <a:rPr lang="en-US" altLang="id-ID" dirty="0"/>
              <a:t> </a:t>
            </a:r>
            <a:r>
              <a:rPr lang="en-US" altLang="id-ID" dirty="0" err="1"/>
              <a:t>isi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, yang </a:t>
            </a:r>
            <a:r>
              <a:rPr lang="en-US" altLang="id-ID" dirty="0" err="1"/>
              <a:t>berupa</a:t>
            </a:r>
            <a:r>
              <a:rPr lang="en-US" altLang="id-ID" dirty="0"/>
              <a:t> </a:t>
            </a:r>
            <a:r>
              <a:rPr lang="en-US" altLang="id-ID" dirty="0" err="1"/>
              <a:t>sekelompok</a:t>
            </a:r>
            <a:r>
              <a:rPr lang="en-US" altLang="id-ID" dirty="0"/>
              <a:t> </a:t>
            </a:r>
            <a:r>
              <a:rPr lang="en-US" altLang="id-ID" dirty="0" err="1"/>
              <a:t>tugas</a:t>
            </a:r>
            <a:r>
              <a:rPr lang="en-US" altLang="id-ID" dirty="0"/>
              <a:t> yang </a:t>
            </a:r>
            <a:r>
              <a:rPr lang="en-US" altLang="id-ID" dirty="0" err="1"/>
              <a:t>melembaga</a:t>
            </a:r>
            <a:r>
              <a:rPr lang="en-US" altLang="id-ID" dirty="0"/>
              <a:t> </a:t>
            </a:r>
            <a:r>
              <a:rPr lang="en-US" altLang="id-ID" dirty="0" err="1"/>
              <a:t>atau</a:t>
            </a:r>
            <a:r>
              <a:rPr lang="en-US" altLang="id-ID" dirty="0"/>
              <a:t> </a:t>
            </a:r>
            <a:r>
              <a:rPr lang="en-US" altLang="id-ID" dirty="0" err="1"/>
              <a:t>menyatu</a:t>
            </a:r>
            <a:r>
              <a:rPr lang="en-US" altLang="id-ID" dirty="0"/>
              <a:t> </a:t>
            </a:r>
            <a:r>
              <a:rPr lang="en-US" altLang="id-ID" dirty="0" err="1"/>
              <a:t>dalam</a:t>
            </a:r>
            <a:r>
              <a:rPr lang="en-US" altLang="id-ID" dirty="0"/>
              <a:t> </a:t>
            </a:r>
            <a:r>
              <a:rPr lang="en-US" altLang="id-ID" dirty="0" err="1"/>
              <a:t>suatu</a:t>
            </a:r>
            <a:r>
              <a:rPr lang="en-US" altLang="id-ID" dirty="0"/>
              <a:t> </a:t>
            </a:r>
            <a:r>
              <a:rPr lang="en-US" altLang="id-ID" dirty="0" err="1"/>
              <a:t>wadah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.(</a:t>
            </a:r>
            <a:r>
              <a:rPr lang="en-US" altLang="id-ID" dirty="0" err="1"/>
              <a:t>Lihat</a:t>
            </a:r>
            <a:r>
              <a:rPr lang="en-US" altLang="id-ID" dirty="0"/>
              <a:t> di SOTK)</a:t>
            </a:r>
          </a:p>
          <a:p>
            <a:r>
              <a:rPr lang="id-ID" altLang="id-ID" dirty="0"/>
              <a:t>D</a:t>
            </a:r>
            <a:r>
              <a:rPr lang="en-US" altLang="id-ID" dirty="0" err="1"/>
              <a:t>imaksudkan</a:t>
            </a:r>
            <a:r>
              <a:rPr lang="en-US" altLang="id-ID" dirty="0"/>
              <a:t> </a:t>
            </a:r>
            <a:r>
              <a:rPr lang="en-US" altLang="id-ID" dirty="0" err="1"/>
              <a:t>memberikan</a:t>
            </a:r>
            <a:r>
              <a:rPr lang="en-US" altLang="id-ID" dirty="0"/>
              <a:t> </a:t>
            </a:r>
            <a:r>
              <a:rPr lang="en-US" altLang="id-ID" dirty="0" err="1"/>
              <a:t>pengertian</a:t>
            </a:r>
            <a:r>
              <a:rPr lang="en-US" altLang="id-ID" dirty="0"/>
              <a:t> </a:t>
            </a:r>
            <a:r>
              <a:rPr lang="en-US" altLang="id-ID" dirty="0" err="1"/>
              <a:t>pada</a:t>
            </a:r>
            <a:r>
              <a:rPr lang="en-US" altLang="id-ID" dirty="0"/>
              <a:t> </a:t>
            </a:r>
            <a:r>
              <a:rPr lang="en-US" altLang="id-ID" dirty="0" err="1"/>
              <a:t>pembaca</a:t>
            </a:r>
            <a:r>
              <a:rPr lang="en-US" altLang="id-ID" dirty="0"/>
              <a:t> </a:t>
            </a:r>
            <a:r>
              <a:rPr lang="en-US" altLang="id-ID" dirty="0" err="1"/>
              <a:t>atas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tsb</a:t>
            </a:r>
            <a:r>
              <a:rPr lang="en-US" altLang="id-ID" dirty="0"/>
              <a:t>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dapat</a:t>
            </a:r>
            <a:r>
              <a:rPr lang="en-US" altLang="id-ID" dirty="0"/>
              <a:t> </a:t>
            </a:r>
            <a:r>
              <a:rPr lang="en-US" altLang="id-ID" dirty="0" err="1"/>
              <a:t>membedakan</a:t>
            </a:r>
            <a:r>
              <a:rPr lang="en-US" altLang="id-ID" dirty="0"/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lain.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2308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1124744"/>
            <a:ext cx="860619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6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CARA MEMBERIKAN NAMA JABATAN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84088" y="1969001"/>
            <a:ext cx="8031807" cy="4862512"/>
          </a:xfrm>
        </p:spPr>
        <p:txBody>
          <a:bodyPr>
            <a:normAutofit/>
          </a:bodyPr>
          <a:lstStyle/>
          <a:p>
            <a:pPr marL="609600" indent="-6096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dirty="0"/>
              <a:t>a. 	</a:t>
            </a:r>
            <a:r>
              <a:rPr lang="en-US" sz="2800" b="1" dirty="0" err="1"/>
              <a:t>Untuk</a:t>
            </a:r>
            <a:r>
              <a:rPr lang="en-US" sz="2800" b="1" dirty="0"/>
              <a:t> </a:t>
            </a:r>
            <a:r>
              <a:rPr lang="en-US" sz="2800" b="1" dirty="0" err="1"/>
              <a:t>Jabatan</a:t>
            </a:r>
            <a:r>
              <a:rPr lang="en-US" sz="2800" b="1" dirty="0"/>
              <a:t> </a:t>
            </a:r>
            <a:r>
              <a:rPr lang="en-US" sz="2800" b="1" dirty="0" err="1"/>
              <a:t>Struktural</a:t>
            </a:r>
            <a:r>
              <a:rPr lang="en-US" sz="2800" dirty="0"/>
              <a:t>, </a:t>
            </a:r>
            <a:r>
              <a:rPr lang="en-US" sz="2800" dirty="0" err="1"/>
              <a:t>diberi</a:t>
            </a:r>
            <a:r>
              <a:rPr lang="en-US" sz="2800" dirty="0"/>
              <a:t> </a:t>
            </a:r>
            <a:r>
              <a:rPr lang="en-US" sz="2800" dirty="0" err="1"/>
              <a:t>nama</a:t>
            </a:r>
            <a:r>
              <a:rPr lang="en-US" sz="2800" dirty="0"/>
              <a:t> </a:t>
            </a:r>
            <a:r>
              <a:rPr lang="en-US" sz="2800" dirty="0" err="1"/>
              <a:t>sebagaimana</a:t>
            </a:r>
            <a:r>
              <a:rPr lang="en-US" sz="2800" dirty="0"/>
              <a:t> </a:t>
            </a:r>
            <a:r>
              <a:rPr lang="en-US" sz="2800" dirty="0" err="1"/>
              <a:t>bunyi</a:t>
            </a:r>
            <a:r>
              <a:rPr lang="en-US" sz="2800" dirty="0"/>
              <a:t> </a:t>
            </a:r>
            <a:r>
              <a:rPr lang="en-US" sz="2800" dirty="0" err="1"/>
              <a:t>dalam</a:t>
            </a:r>
            <a:r>
              <a:rPr lang="en-US" sz="2800" dirty="0"/>
              <a:t> </a:t>
            </a:r>
            <a:r>
              <a:rPr lang="en-US" sz="2800" dirty="0" err="1"/>
              <a:t>Surat</a:t>
            </a:r>
            <a:r>
              <a:rPr lang="en-US" sz="2800" dirty="0"/>
              <a:t> </a:t>
            </a:r>
            <a:r>
              <a:rPr lang="en-US" sz="2800" dirty="0" err="1"/>
              <a:t>Keputusan</a:t>
            </a:r>
            <a:r>
              <a:rPr lang="en-US" sz="2800" dirty="0"/>
              <a:t> </a:t>
            </a:r>
            <a:r>
              <a:rPr lang="en-US" sz="2800" dirty="0" err="1"/>
              <a:t>misalnya</a:t>
            </a:r>
            <a:r>
              <a:rPr lang="en-US" sz="2800" dirty="0"/>
              <a:t> : </a:t>
            </a:r>
            <a:r>
              <a:rPr lang="en-US" sz="2800" dirty="0" err="1"/>
              <a:t>Kepala</a:t>
            </a:r>
            <a:r>
              <a:rPr lang="en-US" sz="2800" dirty="0"/>
              <a:t>, </a:t>
            </a:r>
            <a:r>
              <a:rPr lang="en-US" sz="2800" dirty="0" err="1"/>
              <a:t>Direktur</a:t>
            </a:r>
            <a:r>
              <a:rPr lang="en-US" sz="2800" dirty="0"/>
              <a:t>, </a:t>
            </a:r>
            <a:r>
              <a:rPr lang="en-US" sz="2800" dirty="0" err="1"/>
              <a:t>Ketua</a:t>
            </a:r>
            <a:r>
              <a:rPr lang="en-US" sz="2800" dirty="0"/>
              <a:t>, </a:t>
            </a:r>
            <a:r>
              <a:rPr lang="en-US" sz="2800" dirty="0" err="1"/>
              <a:t>dll</a:t>
            </a:r>
            <a:endParaRPr lang="en-US" sz="2800" dirty="0"/>
          </a:p>
          <a:p>
            <a:pPr marL="609600" indent="-60960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sz="2800" dirty="0"/>
          </a:p>
          <a:p>
            <a:pPr marL="609600" indent="-6096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dirty="0"/>
              <a:t>b.	</a:t>
            </a:r>
            <a:r>
              <a:rPr lang="en-US" sz="2800" b="1" dirty="0" err="1"/>
              <a:t>Untuk</a:t>
            </a:r>
            <a:r>
              <a:rPr lang="en-US" sz="2800" b="1" dirty="0"/>
              <a:t> </a:t>
            </a:r>
            <a:r>
              <a:rPr lang="en-US" sz="2800" b="1" dirty="0" err="1"/>
              <a:t>Jabatan</a:t>
            </a:r>
            <a:r>
              <a:rPr lang="en-US" sz="2800" b="1" dirty="0"/>
              <a:t> Non </a:t>
            </a:r>
            <a:r>
              <a:rPr lang="en-US" sz="2800" b="1" dirty="0" err="1"/>
              <a:t>Struktural</a:t>
            </a:r>
            <a:r>
              <a:rPr lang="en-US" sz="2800" dirty="0"/>
              <a:t>, </a:t>
            </a:r>
            <a:r>
              <a:rPr lang="en-US" sz="2800" dirty="0" err="1"/>
              <a:t>bila</a:t>
            </a:r>
            <a:r>
              <a:rPr lang="en-US" sz="2800" dirty="0"/>
              <a:t> </a:t>
            </a:r>
            <a:r>
              <a:rPr lang="en-US" sz="2800" dirty="0" err="1"/>
              <a:t>sudah</a:t>
            </a:r>
            <a:r>
              <a:rPr lang="en-US" sz="2800" dirty="0"/>
              <a:t> </a:t>
            </a:r>
            <a:r>
              <a:rPr lang="en-US" sz="2800" dirty="0" err="1"/>
              <a:t>ada</a:t>
            </a:r>
            <a:r>
              <a:rPr lang="en-US" sz="2800" dirty="0"/>
              <a:t> </a:t>
            </a:r>
            <a:r>
              <a:rPr lang="en-US" sz="2800" dirty="0" err="1"/>
              <a:t>nama</a:t>
            </a:r>
            <a:r>
              <a:rPr lang="en-US" sz="2800" dirty="0"/>
              <a:t> yang </a:t>
            </a:r>
            <a:r>
              <a:rPr lang="en-US" sz="2800" dirty="0" err="1"/>
              <a:t>melembaga</a:t>
            </a:r>
            <a:r>
              <a:rPr lang="en-US" sz="2800" dirty="0"/>
              <a:t>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membaku</a:t>
            </a:r>
            <a:r>
              <a:rPr lang="en-US" sz="2800" dirty="0"/>
              <a:t>/standard </a:t>
            </a:r>
            <a:r>
              <a:rPr lang="en-US" sz="2800" dirty="0" err="1"/>
              <a:t>digunakan</a:t>
            </a:r>
            <a:r>
              <a:rPr lang="en-US" sz="2800" dirty="0"/>
              <a:t> </a:t>
            </a:r>
            <a:r>
              <a:rPr lang="en-US" sz="2800" dirty="0" err="1"/>
              <a:t>nama</a:t>
            </a:r>
            <a:r>
              <a:rPr lang="en-US" sz="2800" dirty="0"/>
              <a:t> </a:t>
            </a:r>
            <a:r>
              <a:rPr lang="en-US" sz="2800" dirty="0" err="1"/>
              <a:t>tsb</a:t>
            </a:r>
            <a:r>
              <a:rPr lang="en-US" sz="2800" dirty="0"/>
              <a:t>. </a:t>
            </a:r>
            <a:r>
              <a:rPr lang="en-US" sz="2800" dirty="0" err="1"/>
              <a:t>Misalnya</a:t>
            </a:r>
            <a:r>
              <a:rPr lang="en-US" sz="2800" dirty="0"/>
              <a:t> : </a:t>
            </a:r>
            <a:r>
              <a:rPr lang="en-US" sz="2800" dirty="0" err="1"/>
              <a:t>Pengagenda</a:t>
            </a:r>
            <a:r>
              <a:rPr lang="en-US" sz="2800" dirty="0"/>
              <a:t>, </a:t>
            </a:r>
            <a:r>
              <a:rPr lang="en-US" sz="2800" dirty="0" err="1"/>
              <a:t>Pengarsip</a:t>
            </a:r>
            <a:r>
              <a:rPr lang="en-US" sz="2800" dirty="0"/>
              <a:t>, </a:t>
            </a:r>
            <a:r>
              <a:rPr lang="en-US" sz="2800" dirty="0" err="1"/>
              <a:t>Pengetik</a:t>
            </a:r>
            <a:r>
              <a:rPr lang="en-US" sz="2800" dirty="0"/>
              <a:t>, </a:t>
            </a:r>
            <a:r>
              <a:rPr lang="en-US" sz="2800" dirty="0" err="1"/>
              <a:t>Peneliti</a:t>
            </a:r>
            <a:r>
              <a:rPr lang="en-US" sz="2800" dirty="0"/>
              <a:t>, </a:t>
            </a:r>
            <a:r>
              <a:rPr lang="en-US" sz="2800" dirty="0" err="1"/>
              <a:t>Instruktur</a:t>
            </a:r>
            <a:r>
              <a:rPr lang="en-US" sz="2800" dirty="0"/>
              <a:t>, </a:t>
            </a:r>
            <a:r>
              <a:rPr lang="en-US" sz="2800" dirty="0" err="1"/>
              <a:t>Penyuluh</a:t>
            </a:r>
            <a:r>
              <a:rPr lang="en-US" sz="2800" dirty="0"/>
              <a:t>, </a:t>
            </a:r>
            <a:r>
              <a:rPr lang="en-US" sz="2800" dirty="0" err="1"/>
              <a:t>Widyaiswara</a:t>
            </a:r>
            <a:r>
              <a:rPr lang="en-US" sz="2800" dirty="0"/>
              <a:t> </a:t>
            </a:r>
            <a:r>
              <a:rPr lang="en-US" sz="2800" dirty="0" err="1"/>
              <a:t>dll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660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breeze.wav"/>
          </p:stSnd>
        </p:sndAc>
      </p:transition>
    </mc:Choice>
    <mc:Fallback xmlns="">
      <p:transition spd="slow">
        <p:fade/>
        <p:sndAc>
          <p:stSnd>
            <p:snd r:embed="rId3" name="breeze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25144" y="701824"/>
            <a:ext cx="4618856" cy="1143000"/>
          </a:xfrm>
        </p:spPr>
        <p:txBody>
          <a:bodyPr>
            <a:normAutofit/>
          </a:bodyPr>
          <a:lstStyle/>
          <a:p>
            <a:r>
              <a:rPr lang="id-ID" sz="36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2. KODE JABATAN</a:t>
            </a:r>
          </a:p>
        </p:txBody>
      </p:sp>
      <p:sp>
        <p:nvSpPr>
          <p:cNvPr id="23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539552" y="1988840"/>
            <a:ext cx="7500938" cy="36195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id-ID" altLang="id-ID" dirty="0"/>
              <a:t>Di</a:t>
            </a:r>
            <a:r>
              <a:rPr lang="en-US" altLang="id-ID" dirty="0" err="1"/>
              <a:t>maksudkan</a:t>
            </a:r>
            <a:r>
              <a:rPr lang="en-US" altLang="id-ID" dirty="0"/>
              <a:t> </a:t>
            </a:r>
            <a:r>
              <a:rPr lang="en-US" altLang="id-ID" dirty="0" err="1"/>
              <a:t>sebagai</a:t>
            </a:r>
            <a:r>
              <a:rPr lang="en-US" altLang="id-ID" dirty="0"/>
              <a:t> </a:t>
            </a:r>
            <a:r>
              <a:rPr lang="en-US" altLang="id-ID" dirty="0" err="1"/>
              <a:t>pembeda</a:t>
            </a:r>
            <a:r>
              <a:rPr lang="en-US" altLang="id-ID" dirty="0"/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lain,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memudahkan</a:t>
            </a:r>
            <a:r>
              <a:rPr lang="en-US" altLang="id-ID" dirty="0"/>
              <a:t> </a:t>
            </a:r>
            <a:r>
              <a:rPr lang="en-US" altLang="id-ID" dirty="0" err="1"/>
              <a:t>dalam</a:t>
            </a:r>
            <a:r>
              <a:rPr lang="en-US" altLang="id-ID" dirty="0"/>
              <a:t> </a:t>
            </a:r>
            <a:r>
              <a:rPr lang="en-US" altLang="id-ID" dirty="0" err="1"/>
              <a:t>pengadministrasiannya</a:t>
            </a:r>
            <a:r>
              <a:rPr lang="en-US" altLang="id-ID" dirty="0"/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id-ID" dirty="0"/>
          </a:p>
          <a:p>
            <a:r>
              <a:rPr lang="id-ID" altLang="id-ID" dirty="0"/>
              <a:t>P</a:t>
            </a:r>
            <a:r>
              <a:rPr lang="en-US" altLang="id-ID" dirty="0" err="1"/>
              <a:t>enyusunan</a:t>
            </a:r>
            <a:r>
              <a:rPr lang="id-ID" altLang="id-ID" dirty="0"/>
              <a:t> </a:t>
            </a:r>
            <a:r>
              <a:rPr lang="en-US" altLang="id-ID" dirty="0" err="1"/>
              <a:t>kode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didasarkan</a:t>
            </a:r>
            <a:r>
              <a:rPr lang="en-US" altLang="id-ID" dirty="0"/>
              <a:t> </a:t>
            </a:r>
            <a:r>
              <a:rPr lang="en-US" altLang="id-ID" dirty="0" err="1"/>
              <a:t>atas</a:t>
            </a:r>
            <a:r>
              <a:rPr lang="en-US" altLang="id-ID" dirty="0"/>
              <a:t> </a:t>
            </a:r>
            <a:r>
              <a:rPr lang="en-US" altLang="id-ID" dirty="0" err="1"/>
              <a:t>letak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tsb</a:t>
            </a:r>
            <a:r>
              <a:rPr lang="en-US" altLang="id-ID" dirty="0"/>
              <a:t> </a:t>
            </a:r>
            <a:r>
              <a:rPr lang="en-US" altLang="id-ID" dirty="0" err="1"/>
              <a:t>dalam</a:t>
            </a:r>
            <a:r>
              <a:rPr lang="en-US" altLang="id-ID" dirty="0"/>
              <a:t> unit </a:t>
            </a:r>
            <a:r>
              <a:rPr lang="en-US" altLang="id-ID" dirty="0" err="1"/>
              <a:t>kerja</a:t>
            </a:r>
            <a:r>
              <a:rPr lang="id-ID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suatu</a:t>
            </a:r>
            <a:r>
              <a:rPr lang="en-US" altLang="id-ID" dirty="0"/>
              <a:t> </a:t>
            </a:r>
            <a:r>
              <a:rPr lang="en-US" altLang="id-ID" dirty="0" err="1"/>
              <a:t>instansi</a:t>
            </a:r>
            <a:endParaRPr lang="en-US" altLang="id-ID" dirty="0"/>
          </a:p>
        </p:txBody>
      </p:sp>
    </p:spTree>
    <p:extLst>
      <p:ext uri="{BB962C8B-B14F-4D97-AF65-F5344CB8AC3E}">
        <p14:creationId xmlns:p14="http://schemas.microsoft.com/office/powerpoint/2010/main" val="405462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23528" y="998240"/>
            <a:ext cx="8153400" cy="990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3</a:t>
            </a:r>
            <a:r>
              <a:rPr lang="id-ID" sz="36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. UNIT KERJA</a:t>
            </a:r>
            <a:endParaRPr lang="en-US" sz="3600" b="1" dirty="0">
              <a:solidFill>
                <a:srgbClr val="C0000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584411" y="2204864"/>
            <a:ext cx="7631633" cy="3168352"/>
          </a:xfrm>
        </p:spPr>
        <p:txBody>
          <a:bodyPr>
            <a:normAutofit/>
          </a:bodyPr>
          <a:lstStyle/>
          <a:p>
            <a:r>
              <a:rPr lang="en-US" altLang="id-ID" dirty="0" err="1"/>
              <a:t>Yaitu</a:t>
            </a:r>
            <a:r>
              <a:rPr lang="en-US" altLang="id-ID" dirty="0"/>
              <a:t> Unit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dimana</a:t>
            </a:r>
            <a:r>
              <a:rPr lang="en-US" altLang="id-ID" dirty="0"/>
              <a:t> PNS </a:t>
            </a:r>
            <a:r>
              <a:rPr lang="en-US" altLang="id-ID" dirty="0" err="1"/>
              <a:t>itu</a:t>
            </a:r>
            <a:r>
              <a:rPr lang="en-US" altLang="id-ID" dirty="0"/>
              <a:t> </a:t>
            </a:r>
            <a:r>
              <a:rPr lang="en-US" altLang="id-ID" dirty="0" err="1"/>
              <a:t>bekerja</a:t>
            </a:r>
            <a:r>
              <a:rPr lang="en-US" altLang="id-ID" dirty="0"/>
              <a:t> </a:t>
            </a:r>
            <a:r>
              <a:rPr lang="en-US" altLang="id-ID" dirty="0" err="1"/>
              <a:t>saat</a:t>
            </a:r>
            <a:r>
              <a:rPr lang="en-US" altLang="id-ID" dirty="0"/>
              <a:t> </a:t>
            </a:r>
            <a:r>
              <a:rPr lang="en-US" altLang="id-ID" dirty="0" err="1"/>
              <a:t>sekarang</a:t>
            </a:r>
            <a:r>
              <a:rPr lang="en-US" altLang="id-ID" dirty="0"/>
              <a:t>.</a:t>
            </a:r>
            <a:endParaRPr lang="id-ID" altLang="id-ID" i="1" dirty="0">
              <a:latin typeface="Century Gothic" panose="020B0502020202020204" pitchFamily="34" charset="0"/>
            </a:endParaRPr>
          </a:p>
          <a:p>
            <a:r>
              <a:rPr lang="en-US" altLang="id-ID" dirty="0" err="1"/>
              <a:t>Misalnya</a:t>
            </a:r>
            <a:r>
              <a:rPr lang="en-US" altLang="id-ID" dirty="0"/>
              <a:t> Unit </a:t>
            </a:r>
            <a:r>
              <a:rPr lang="en-US" altLang="id-ID" dirty="0" err="1"/>
              <a:t>Organisasi</a:t>
            </a:r>
            <a:r>
              <a:rPr lang="en-US" altLang="id-ID" dirty="0"/>
              <a:t> </a:t>
            </a:r>
            <a:r>
              <a:rPr lang="en-US" altLang="id-ID" dirty="0" err="1"/>
              <a:t>Dinas</a:t>
            </a:r>
            <a:r>
              <a:rPr lang="en-US" altLang="id-ID" dirty="0"/>
              <a:t>….., Biro…., Kantor…. </a:t>
            </a:r>
            <a:r>
              <a:rPr lang="en-US" altLang="id-ID" dirty="0" err="1"/>
              <a:t>Dst</a:t>
            </a:r>
            <a:r>
              <a:rPr lang="en-US" altLang="id-ID" dirty="0"/>
              <a:t>.</a:t>
            </a:r>
          </a:p>
          <a:p>
            <a:pPr>
              <a:buNone/>
            </a:pPr>
            <a:r>
              <a:rPr lang="en-US" altLang="id-ID" dirty="0"/>
              <a:t>	(</a:t>
            </a:r>
            <a:r>
              <a:rPr lang="en-US" altLang="id-ID" dirty="0" err="1"/>
              <a:t>Lihat</a:t>
            </a:r>
            <a:r>
              <a:rPr lang="en-US" altLang="id-ID" dirty="0"/>
              <a:t> SOTK)</a:t>
            </a:r>
          </a:p>
          <a:p>
            <a:endParaRPr lang="en-US" altLang="id-ID" dirty="0"/>
          </a:p>
        </p:txBody>
      </p:sp>
    </p:spTree>
    <p:extLst>
      <p:ext uri="{BB962C8B-B14F-4D97-AF65-F5344CB8AC3E}">
        <p14:creationId xmlns:p14="http://schemas.microsoft.com/office/powerpoint/2010/main" val="187481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4906888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Mencerminkan</a:t>
            </a:r>
            <a:r>
              <a:rPr lang="en-US" dirty="0"/>
              <a:t> </a:t>
            </a:r>
            <a:r>
              <a:rPr lang="en-US" dirty="0" err="1"/>
              <a:t>posisi</a:t>
            </a:r>
            <a:r>
              <a:rPr lang="en-US" dirty="0"/>
              <a:t> </a:t>
            </a:r>
            <a:r>
              <a:rPr lang="en-US" dirty="0" err="1"/>
              <a:t>jabatan</a:t>
            </a:r>
            <a:r>
              <a:rPr lang="en-US" dirty="0"/>
              <a:t>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/>
              <a:t>jabatan</a:t>
            </a:r>
            <a:r>
              <a:rPr lang="en-US" dirty="0"/>
              <a:t> </a:t>
            </a:r>
            <a:r>
              <a:rPr lang="en-US" dirty="0" err="1"/>
              <a:t>struktural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non-</a:t>
            </a:r>
            <a:r>
              <a:rPr lang="en-US" dirty="0" err="1"/>
              <a:t>struktural</a:t>
            </a:r>
            <a:r>
              <a:rPr lang="en-US" dirty="0"/>
              <a:t> (</a:t>
            </a:r>
            <a:r>
              <a:rPr lang="en-US" b="1" i="1" dirty="0" err="1"/>
              <a:t>Sesuai</a:t>
            </a:r>
            <a:r>
              <a:rPr lang="en-US" b="1" i="1" dirty="0"/>
              <a:t> SOTK</a:t>
            </a:r>
            <a:r>
              <a:rPr lang="en-US" dirty="0"/>
              <a:t>)</a:t>
            </a:r>
          </a:p>
          <a:p>
            <a:r>
              <a:rPr lang="en-US" dirty="0" err="1"/>
              <a:t>Menggambarkan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:</a:t>
            </a:r>
            <a:endParaRPr lang="id-ID" dirty="0"/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langsung</a:t>
            </a:r>
            <a:endParaRPr lang="en-US" dirty="0"/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langsung</a:t>
            </a:r>
            <a:endParaRPr lang="en-US" dirty="0"/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err="1"/>
              <a:t>Jabatan</a:t>
            </a:r>
            <a:r>
              <a:rPr lang="en-US" dirty="0"/>
              <a:t> yang </a:t>
            </a:r>
            <a:r>
              <a:rPr lang="en-US" dirty="0" err="1"/>
              <a:t>dianalisis</a:t>
            </a:r>
            <a:endParaRPr lang="en-US" dirty="0"/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err="1"/>
              <a:t>Jabatan</a:t>
            </a:r>
            <a:r>
              <a:rPr lang="en-US" dirty="0"/>
              <a:t> lain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atasan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yang </a:t>
            </a:r>
            <a:r>
              <a:rPr lang="en-US" dirty="0" err="1"/>
              <a:t>sama</a:t>
            </a:r>
            <a:endParaRPr lang="en-US" dirty="0"/>
          </a:p>
          <a:p>
            <a:r>
              <a:rPr lang="en-US" dirty="0" err="1"/>
              <a:t>Jabatan</a:t>
            </a:r>
            <a:r>
              <a:rPr lang="en-US" dirty="0"/>
              <a:t> yang </a:t>
            </a:r>
            <a:r>
              <a:rPr lang="en-US" dirty="0" err="1"/>
              <a:t>dianalisis</a:t>
            </a:r>
            <a:r>
              <a:rPr lang="en-US" dirty="0"/>
              <a:t> </a:t>
            </a: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tanda</a:t>
            </a:r>
            <a:r>
              <a:rPr lang="en-US" dirty="0"/>
              <a:t> (</a:t>
            </a:r>
            <a:r>
              <a:rPr lang="en-US" dirty="0" err="1"/>
              <a:t>diarsir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id-ID" dirty="0"/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1607977836"/>
              </p:ext>
            </p:extLst>
          </p:nvPr>
        </p:nvGraphicFramePr>
        <p:xfrm>
          <a:off x="5148064" y="1326976"/>
          <a:ext cx="3886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644008" y="419100"/>
            <a:ext cx="4390256" cy="9906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id-ID" sz="32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4. KEDUDUKAN</a:t>
            </a:r>
            <a:br>
              <a:rPr lang="id-ID" sz="32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id-ID" sz="32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DALAM STRUKTUR</a:t>
            </a:r>
            <a:endParaRPr lang="en-US" sz="3200" b="1" dirty="0">
              <a:solidFill>
                <a:srgbClr val="C0000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05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44008" y="419100"/>
            <a:ext cx="4390256" cy="9906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id-ID" sz="3200" b="1" dirty="0">
                <a:solidFill>
                  <a:srgbClr val="C00000"/>
                </a:solidFill>
                <a:latin typeface="Century Gothic" panose="020B0502020202020204" pitchFamily="34" charset="0"/>
                <a:cs typeface="Arial" pitchFamily="34" charset="0"/>
              </a:rPr>
              <a:t>5. IKHTISAR JABATAN</a:t>
            </a:r>
            <a:endParaRPr lang="en-US" sz="3200" b="1" dirty="0">
              <a:solidFill>
                <a:srgbClr val="C0000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84300"/>
            <a:ext cx="8363272" cy="5402263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err="1"/>
              <a:t>Merupakan</a:t>
            </a:r>
            <a:r>
              <a:rPr lang="en-US" sz="2000" dirty="0"/>
              <a:t> </a:t>
            </a:r>
            <a:r>
              <a:rPr lang="en-US" sz="2000" dirty="0" err="1"/>
              <a:t>cerminan</a:t>
            </a:r>
            <a:r>
              <a:rPr lang="en-US" sz="2000" dirty="0"/>
              <a:t> </a:t>
            </a:r>
            <a:r>
              <a:rPr lang="en-US" sz="2000" dirty="0" err="1"/>
              <a:t>uraian</a:t>
            </a:r>
            <a:r>
              <a:rPr lang="en-US" sz="2000" dirty="0"/>
              <a:t> </a:t>
            </a:r>
            <a:r>
              <a:rPr lang="en-US" sz="2000" dirty="0" err="1"/>
              <a:t>jabatan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ringkas</a:t>
            </a:r>
            <a:endParaRPr lang="en-US" sz="2000" dirty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err="1"/>
              <a:t>Memberikan</a:t>
            </a:r>
            <a:r>
              <a:rPr lang="en-US" sz="2000" dirty="0"/>
              <a:t> </a:t>
            </a:r>
            <a:r>
              <a:rPr lang="en-US" sz="2000" dirty="0" err="1"/>
              <a:t>gambaran</a:t>
            </a:r>
            <a:r>
              <a:rPr lang="en-US" sz="2000" dirty="0"/>
              <a:t> </a:t>
            </a:r>
            <a:r>
              <a:rPr lang="en-US" sz="2000" dirty="0" err="1"/>
              <a:t>umum</a:t>
            </a:r>
            <a:r>
              <a:rPr lang="en-US" sz="2000" dirty="0"/>
              <a:t> </a:t>
            </a:r>
            <a:r>
              <a:rPr lang="en-US" sz="2000" dirty="0" err="1"/>
              <a:t>tentang</a:t>
            </a:r>
            <a:r>
              <a:rPr lang="en-US" sz="2000" dirty="0"/>
              <a:t> </a:t>
            </a:r>
            <a:r>
              <a:rPr lang="en-US" sz="2000" dirty="0" err="1"/>
              <a:t>kompleksitas</a:t>
            </a:r>
            <a:r>
              <a:rPr lang="en-US" sz="2000" dirty="0"/>
              <a:t> </a:t>
            </a:r>
            <a:r>
              <a:rPr lang="en-US" sz="2000" dirty="0" err="1"/>
              <a:t>jabatan</a:t>
            </a:r>
            <a:endParaRPr lang="en-US" sz="2000" dirty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err="1"/>
              <a:t>Digambarkan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satu</a:t>
            </a:r>
            <a:r>
              <a:rPr lang="en-US" sz="2000" dirty="0"/>
              <a:t> </a:t>
            </a:r>
            <a:r>
              <a:rPr lang="en-US" sz="2000" dirty="0" err="1"/>
              <a:t>kalimat</a:t>
            </a:r>
            <a:r>
              <a:rPr lang="en-US" sz="2000" dirty="0"/>
              <a:t>, yang </a:t>
            </a:r>
            <a:r>
              <a:rPr lang="en-US" sz="2000" dirty="0" err="1"/>
              <a:t>mencerminkan</a:t>
            </a:r>
            <a:r>
              <a:rPr lang="en-US" sz="2000" dirty="0"/>
              <a:t>: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000" dirty="0" err="1"/>
              <a:t>Apa</a:t>
            </a:r>
            <a:r>
              <a:rPr lang="en-US" sz="2000" dirty="0"/>
              <a:t> yang </a:t>
            </a:r>
            <a:r>
              <a:rPr lang="en-US" sz="2000" dirty="0" err="1"/>
              <a:t>dikerjakan</a:t>
            </a:r>
            <a:r>
              <a:rPr lang="en-US" sz="2000" dirty="0"/>
              <a:t> (</a:t>
            </a:r>
            <a:r>
              <a:rPr lang="en-US" sz="2000" b="1" dirty="0"/>
              <a:t>what</a:t>
            </a:r>
            <a:r>
              <a:rPr lang="en-US" sz="2000" dirty="0"/>
              <a:t>)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000" dirty="0" err="1"/>
              <a:t>Bagaimana</a:t>
            </a:r>
            <a:r>
              <a:rPr lang="en-US" sz="2000" dirty="0"/>
              <a:t> </a:t>
            </a:r>
            <a:r>
              <a:rPr lang="en-US" sz="2000" dirty="0" err="1"/>
              <a:t>cara</a:t>
            </a:r>
            <a:r>
              <a:rPr lang="en-US" sz="2000" dirty="0"/>
              <a:t> </a:t>
            </a:r>
            <a:r>
              <a:rPr lang="en-US" sz="2000" dirty="0" err="1"/>
              <a:t>mengerjakan</a:t>
            </a:r>
            <a:r>
              <a:rPr lang="en-US" sz="2000" dirty="0"/>
              <a:t> (</a:t>
            </a:r>
            <a:r>
              <a:rPr lang="en-US" sz="2000" b="1" dirty="0"/>
              <a:t>how</a:t>
            </a:r>
            <a:r>
              <a:rPr lang="en-US" sz="2000" dirty="0"/>
              <a:t>)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sz="2000" dirty="0" err="1"/>
              <a:t>Mengapa</a:t>
            </a:r>
            <a:r>
              <a:rPr lang="en-US" sz="2000" dirty="0"/>
              <a:t>/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apa</a:t>
            </a:r>
            <a:r>
              <a:rPr lang="en-US" sz="2000" dirty="0"/>
              <a:t> </a:t>
            </a:r>
            <a:r>
              <a:rPr lang="en-US" sz="2000" dirty="0" err="1"/>
              <a:t>dikerjakan</a:t>
            </a:r>
            <a:r>
              <a:rPr lang="en-US" sz="2000" dirty="0"/>
              <a:t> (</a:t>
            </a:r>
            <a:r>
              <a:rPr lang="en-US" sz="2000" b="1" dirty="0"/>
              <a:t>why</a:t>
            </a:r>
            <a:r>
              <a:rPr lang="en-US" sz="2000" dirty="0"/>
              <a:t>)</a:t>
            </a:r>
            <a:endParaRPr lang="id-ID" sz="2000" dirty="0"/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endParaRPr lang="en-US" sz="2000" dirty="0"/>
          </a:p>
          <a:p>
            <a:pPr marL="53975" lvl="1" indent="0" fontAlgn="auto">
              <a:spcAft>
                <a:spcPts val="0"/>
              </a:spcAft>
              <a:buFont typeface="Verdana"/>
              <a:buNone/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Manajerial</a:t>
            </a:r>
            <a:r>
              <a:rPr lang="en-US" sz="2400" b="1" i="1" dirty="0"/>
              <a:t>: </a:t>
            </a:r>
          </a:p>
          <a:p>
            <a:pPr marL="53975" lvl="1" indent="0" fontAlgn="auto">
              <a:spcAft>
                <a:spcPts val="0"/>
              </a:spcAft>
              <a:buFont typeface="Verdana"/>
              <a:buNone/>
              <a:defRPr/>
            </a:pPr>
            <a:r>
              <a:rPr lang="en-US" sz="2200" b="1" i="1" dirty="0" err="1"/>
              <a:t>Memimpin</a:t>
            </a:r>
            <a:r>
              <a:rPr lang="en-US" sz="2200" b="1" i="1" dirty="0"/>
              <a:t> </a:t>
            </a:r>
            <a:r>
              <a:rPr lang="en-US" sz="2200" b="1" i="1" dirty="0" err="1"/>
              <a:t>dan</a:t>
            </a:r>
            <a:r>
              <a:rPr lang="en-US" sz="2200" b="1" i="1" dirty="0"/>
              <a:t> </a:t>
            </a:r>
            <a:r>
              <a:rPr lang="en-US" sz="2200" b="1" i="1" dirty="0" err="1"/>
              <a:t>melaksanakan</a:t>
            </a:r>
            <a:r>
              <a:rPr lang="en-US" sz="2200" b="1" i="1" dirty="0"/>
              <a:t> </a:t>
            </a:r>
            <a:r>
              <a:rPr lang="en-US" sz="2200" b="1" i="1" dirty="0" err="1"/>
              <a:t>objek</a:t>
            </a:r>
            <a:r>
              <a:rPr lang="en-US" sz="2200" b="1" i="1" dirty="0"/>
              <a:t> </a:t>
            </a:r>
            <a:r>
              <a:rPr lang="en-US" sz="2200" b="1" i="1" dirty="0" err="1"/>
              <a:t>kerja</a:t>
            </a:r>
            <a:r>
              <a:rPr lang="en-US" sz="2200" b="1" i="1" dirty="0"/>
              <a:t> (What) </a:t>
            </a:r>
            <a:r>
              <a:rPr lang="en-US" sz="2200" b="1" i="1" dirty="0" err="1"/>
              <a:t>berdasarkan</a:t>
            </a:r>
            <a:r>
              <a:rPr lang="en-US" sz="2200" b="1" i="1" dirty="0"/>
              <a:t>/</a:t>
            </a:r>
            <a:r>
              <a:rPr lang="en-US" sz="2200" b="1" i="1" dirty="0" err="1"/>
              <a:t>sesuai</a:t>
            </a:r>
            <a:r>
              <a:rPr lang="en-US" sz="2200" b="1" i="1" dirty="0"/>
              <a:t> </a:t>
            </a:r>
            <a:r>
              <a:rPr lang="en-US" sz="2200" b="1" i="1" dirty="0" err="1"/>
              <a:t>dengan</a:t>
            </a:r>
            <a:r>
              <a:rPr lang="en-US" sz="2200" b="1" i="1" dirty="0"/>
              <a:t>..... (How) agar/</a:t>
            </a:r>
            <a:r>
              <a:rPr lang="en-US" sz="2200" b="1" i="1" dirty="0" err="1"/>
              <a:t>untuk</a:t>
            </a:r>
            <a:r>
              <a:rPr lang="en-US" sz="2200" b="1" i="1" dirty="0"/>
              <a:t>/</a:t>
            </a:r>
            <a:r>
              <a:rPr lang="en-US" sz="2200" b="1" i="1" dirty="0" err="1"/>
              <a:t>sebagai</a:t>
            </a:r>
            <a:r>
              <a:rPr lang="en-US" sz="2200" b="1" i="1" dirty="0"/>
              <a:t>...(Why)</a:t>
            </a:r>
          </a:p>
          <a:p>
            <a:pPr marL="53975" lvl="1" indent="0" fontAlgn="auto">
              <a:spcAft>
                <a:spcPts val="0"/>
              </a:spcAft>
              <a:buFont typeface="Verdana"/>
              <a:buNone/>
              <a:defRPr/>
            </a:pPr>
            <a:r>
              <a:rPr lang="en-US" sz="2400" b="1" i="1" dirty="0" err="1">
                <a:solidFill>
                  <a:srgbClr val="C00000"/>
                </a:solidFill>
              </a:rPr>
              <a:t>Fungsional</a:t>
            </a:r>
            <a:r>
              <a:rPr lang="en-US" sz="2400" b="1" i="1" dirty="0">
                <a:solidFill>
                  <a:srgbClr val="C00000"/>
                </a:solidFill>
              </a:rPr>
              <a:t>:</a:t>
            </a:r>
            <a:r>
              <a:rPr lang="en-US" sz="2400" b="1" i="1" dirty="0"/>
              <a:t> </a:t>
            </a:r>
          </a:p>
          <a:p>
            <a:pPr marL="53975" lvl="1" indent="0" fontAlgn="auto">
              <a:spcAft>
                <a:spcPts val="0"/>
              </a:spcAft>
              <a:buFont typeface="Verdana"/>
              <a:buNone/>
              <a:defRPr/>
            </a:pPr>
            <a:r>
              <a:rPr lang="en-US" sz="2200" b="1" i="1" dirty="0" err="1"/>
              <a:t>Melaksanakan</a:t>
            </a:r>
            <a:r>
              <a:rPr lang="en-US" sz="2200" b="1" i="1" dirty="0"/>
              <a:t> </a:t>
            </a:r>
            <a:r>
              <a:rPr lang="en-US" sz="2200" b="1" i="1" dirty="0" err="1"/>
              <a:t>objek</a:t>
            </a:r>
            <a:r>
              <a:rPr lang="en-US" sz="2200" b="1" i="1" dirty="0"/>
              <a:t> </a:t>
            </a:r>
            <a:r>
              <a:rPr lang="en-US" sz="2200" b="1" i="1" dirty="0" err="1"/>
              <a:t>kerja</a:t>
            </a:r>
            <a:r>
              <a:rPr lang="en-US" sz="2200" b="1" i="1" dirty="0"/>
              <a:t> (What) </a:t>
            </a:r>
            <a:r>
              <a:rPr lang="en-US" sz="2200" b="1" i="1" dirty="0" err="1"/>
              <a:t>berdasarkan</a:t>
            </a:r>
            <a:r>
              <a:rPr lang="en-US" sz="2200" b="1" i="1" dirty="0"/>
              <a:t>/</a:t>
            </a:r>
            <a:r>
              <a:rPr lang="en-US" sz="2200" b="1" i="1" dirty="0" err="1"/>
              <a:t>sesuai</a:t>
            </a:r>
            <a:r>
              <a:rPr lang="en-US" sz="2200" b="1" i="1" dirty="0"/>
              <a:t> </a:t>
            </a:r>
            <a:r>
              <a:rPr lang="en-US" sz="2200" b="1" i="1" dirty="0" err="1"/>
              <a:t>dengan</a:t>
            </a:r>
            <a:r>
              <a:rPr lang="en-US" sz="2200" b="1" i="1" dirty="0"/>
              <a:t>..... (How) agar/</a:t>
            </a:r>
            <a:r>
              <a:rPr lang="en-US" sz="2200" b="1" i="1" dirty="0" err="1"/>
              <a:t>untuk</a:t>
            </a:r>
            <a:r>
              <a:rPr lang="en-US" sz="2200" b="1" i="1" dirty="0"/>
              <a:t>/</a:t>
            </a:r>
            <a:r>
              <a:rPr lang="en-US" sz="2200" b="1" i="1" dirty="0" err="1"/>
              <a:t>sebagai</a:t>
            </a:r>
            <a:r>
              <a:rPr lang="en-US" sz="2200" b="1" i="1" dirty="0"/>
              <a:t>...(Why)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endParaRPr lang="en-US" dirty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10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-180528" y="980728"/>
            <a:ext cx="9505056" cy="1008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Century Gothic" pitchFamily="34" charset="0"/>
              </a:rPr>
              <a:t>Contoh Ikhtisar Jabatan : JAKSA</a:t>
            </a:r>
            <a:endParaRPr lang="id-ID" sz="3200" dirty="0">
              <a:solidFill>
                <a:schemeClr val="bg1"/>
              </a:solidFill>
            </a:endParaRPr>
          </a:p>
        </p:txBody>
      </p:sp>
      <p:sp>
        <p:nvSpPr>
          <p:cNvPr id="1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1520" y="2348880"/>
            <a:ext cx="8367713" cy="41148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id-ID" dirty="0"/>
              <a:t>	</a:t>
            </a:r>
            <a:r>
              <a:rPr lang="en-US" altLang="id-ID" dirty="0" err="1">
                <a:solidFill>
                  <a:srgbClr val="FF0000"/>
                </a:solidFill>
              </a:rPr>
              <a:t>Mengusut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suatu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perkara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pidana</a:t>
            </a:r>
            <a:r>
              <a:rPr lang="en-US" altLang="id-ID" dirty="0">
                <a:solidFill>
                  <a:srgbClr val="FF0000"/>
                </a:solidFill>
              </a:rPr>
              <a:t>, </a:t>
            </a:r>
            <a:r>
              <a:rPr lang="en-US" altLang="id-ID" dirty="0" err="1">
                <a:solidFill>
                  <a:srgbClr val="FF0000"/>
                </a:solidFill>
              </a:rPr>
              <a:t>mengajukan</a:t>
            </a:r>
            <a:r>
              <a:rPr lang="en-US" altLang="id-ID" dirty="0">
                <a:solidFill>
                  <a:srgbClr val="FF0000"/>
                </a:solidFill>
              </a:rPr>
              <a:t>, </a:t>
            </a:r>
            <a:r>
              <a:rPr lang="en-US" altLang="id-ID" dirty="0" err="1">
                <a:solidFill>
                  <a:srgbClr val="FF0000"/>
                </a:solidFill>
              </a:rPr>
              <a:t>menuduh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dan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menuntut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terdakwa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b="1" dirty="0">
                <a:solidFill>
                  <a:srgbClr val="FF0000"/>
                </a:solidFill>
              </a:rPr>
              <a:t>(APA)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/>
              <a:t>berdasarkan</a:t>
            </a:r>
            <a:r>
              <a:rPr lang="en-US" altLang="id-ID" dirty="0"/>
              <a:t> </a:t>
            </a:r>
            <a:r>
              <a:rPr lang="en-US" altLang="id-ID" dirty="0" err="1"/>
              <a:t>bukti-bukti</a:t>
            </a:r>
            <a:r>
              <a:rPr lang="en-US" altLang="id-ID" dirty="0"/>
              <a:t>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saksi-saksi</a:t>
            </a:r>
            <a:r>
              <a:rPr lang="en-US" altLang="id-ID" dirty="0"/>
              <a:t> yang </a:t>
            </a:r>
            <a:r>
              <a:rPr lang="en-US" altLang="id-ID" dirty="0" err="1"/>
              <a:t>syah</a:t>
            </a:r>
            <a:r>
              <a:rPr lang="en-US" altLang="id-ID" dirty="0"/>
              <a:t> di </a:t>
            </a:r>
            <a:r>
              <a:rPr lang="en-US" altLang="id-ID" dirty="0" err="1"/>
              <a:t>depan</a:t>
            </a:r>
            <a:r>
              <a:rPr lang="en-US" altLang="id-ID" dirty="0"/>
              <a:t> </a:t>
            </a:r>
            <a:r>
              <a:rPr lang="en-US" altLang="id-ID" dirty="0" err="1"/>
              <a:t>sidang</a:t>
            </a:r>
            <a:r>
              <a:rPr lang="en-US" altLang="id-ID" dirty="0"/>
              <a:t> </a:t>
            </a:r>
            <a:r>
              <a:rPr lang="en-US" altLang="id-ID" dirty="0" err="1"/>
              <a:t>pengadilan</a:t>
            </a:r>
            <a:r>
              <a:rPr lang="en-US" altLang="id-ID" dirty="0"/>
              <a:t> </a:t>
            </a:r>
            <a:r>
              <a:rPr lang="en-US" altLang="id-ID" b="1" dirty="0"/>
              <a:t>(BAGAIMANA)</a:t>
            </a:r>
            <a:r>
              <a:rPr lang="en-US" altLang="id-ID" dirty="0"/>
              <a:t> </a:t>
            </a:r>
            <a:r>
              <a:rPr lang="en-US" altLang="id-ID" dirty="0">
                <a:solidFill>
                  <a:srgbClr val="0070C0"/>
                </a:solidFill>
              </a:rPr>
              <a:t>agar </a:t>
            </a:r>
            <a:r>
              <a:rPr lang="en-US" altLang="id-ID" dirty="0" err="1">
                <a:solidFill>
                  <a:srgbClr val="0070C0"/>
                </a:solidFill>
              </a:rPr>
              <a:t>dilakukan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tindakan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hukum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terhadap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terdakwa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b="1" dirty="0">
                <a:solidFill>
                  <a:srgbClr val="0070C0"/>
                </a:solidFill>
              </a:rPr>
              <a:t>(TUJUAN).</a:t>
            </a:r>
          </a:p>
        </p:txBody>
      </p:sp>
    </p:spTree>
    <p:extLst>
      <p:ext uri="{BB962C8B-B14F-4D97-AF65-F5344CB8AC3E}">
        <p14:creationId xmlns:p14="http://schemas.microsoft.com/office/powerpoint/2010/main" val="2547792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-180528" y="980728"/>
            <a:ext cx="9505056" cy="1008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b="1" dirty="0">
                <a:solidFill>
                  <a:schemeClr val="bg1"/>
                </a:solidFill>
                <a:latin typeface="Century Gothic" pitchFamily="34" charset="0"/>
              </a:rPr>
              <a:t>Contoh Ikhtisar Jabatan :</a:t>
            </a:r>
          </a:p>
          <a:p>
            <a:pPr algn="ctr"/>
            <a:r>
              <a:rPr lang="id-ID" sz="3200" b="1" dirty="0">
                <a:solidFill>
                  <a:schemeClr val="bg1"/>
                </a:solidFill>
                <a:latin typeface="Century Gothic" pitchFamily="34" charset="0"/>
              </a:rPr>
              <a:t>KEPALA SUBBAGIAN TATA USAHA</a:t>
            </a:r>
            <a:endParaRPr lang="id-ID" sz="3200" dirty="0">
              <a:solidFill>
                <a:schemeClr val="bg1"/>
              </a:solidFill>
            </a:endParaRPr>
          </a:p>
        </p:txBody>
      </p:sp>
      <p:sp>
        <p:nvSpPr>
          <p:cNvPr id="1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1520" y="2348880"/>
            <a:ext cx="8367713" cy="4114800"/>
          </a:xfrm>
        </p:spPr>
        <p:txBody>
          <a:bodyPr/>
          <a:lstStyle/>
          <a:p>
            <a:pPr algn="ctr">
              <a:buNone/>
            </a:pPr>
            <a:r>
              <a:rPr lang="en-US" altLang="id-ID" dirty="0"/>
              <a:t>	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id-ID" altLang="id-ID" dirty="0">
                <a:solidFill>
                  <a:srgbClr val="FF0000"/>
                </a:solidFill>
              </a:rPr>
              <a:t>Memimpin dan melaksanakan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tata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usaha</a:t>
            </a:r>
            <a:r>
              <a:rPr lang="en-US" altLang="id-ID" dirty="0">
                <a:solidFill>
                  <a:srgbClr val="FF0000"/>
                </a:solidFill>
              </a:rPr>
              <a:t> Biro/</a:t>
            </a:r>
            <a:r>
              <a:rPr lang="en-US" altLang="id-ID" dirty="0" err="1">
                <a:solidFill>
                  <a:srgbClr val="FF0000"/>
                </a:solidFill>
              </a:rPr>
              <a:t>Dinas</a:t>
            </a:r>
            <a:r>
              <a:rPr lang="en-US" altLang="id-ID" dirty="0">
                <a:solidFill>
                  <a:srgbClr val="FF0000"/>
                </a:solidFill>
              </a:rPr>
              <a:t>…</a:t>
            </a:r>
            <a:r>
              <a:rPr lang="en-US" altLang="id-ID" b="1" dirty="0">
                <a:solidFill>
                  <a:srgbClr val="FF0000"/>
                </a:solidFill>
              </a:rPr>
              <a:t>(APA)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</a:t>
            </a:r>
            <a:r>
              <a:rPr lang="en-US" altLang="id-ID" dirty="0" err="1"/>
              <a:t>cara</a:t>
            </a:r>
            <a:r>
              <a:rPr lang="en-US" altLang="id-ID" dirty="0"/>
              <a:t> </a:t>
            </a:r>
            <a:r>
              <a:rPr lang="en-US" altLang="id-ID" dirty="0" err="1"/>
              <a:t>mengkoordinasikan</a:t>
            </a:r>
            <a:r>
              <a:rPr lang="en-US" altLang="id-ID" dirty="0"/>
              <a:t> </a:t>
            </a:r>
            <a:r>
              <a:rPr lang="en-US" altLang="id-ID" dirty="0" err="1"/>
              <a:t>pelaksanaan</a:t>
            </a:r>
            <a:r>
              <a:rPr lang="en-US" altLang="id-ID" dirty="0"/>
              <a:t>  </a:t>
            </a:r>
            <a:r>
              <a:rPr lang="en-US" altLang="id-ID" dirty="0" err="1"/>
              <a:t>surat-surat</a:t>
            </a:r>
            <a:r>
              <a:rPr lang="en-US" altLang="id-ID" dirty="0"/>
              <a:t> </a:t>
            </a:r>
            <a:r>
              <a:rPr lang="en-US" altLang="id-ID" dirty="0" err="1"/>
              <a:t>administrasi</a:t>
            </a:r>
            <a:r>
              <a:rPr lang="id-ID" altLang="id-ID" dirty="0"/>
              <a:t> &amp;</a:t>
            </a:r>
            <a:r>
              <a:rPr lang="en-US" altLang="id-ID" dirty="0"/>
              <a:t> </a:t>
            </a:r>
            <a:r>
              <a:rPr lang="en-US" altLang="id-ID" dirty="0" err="1"/>
              <a:t>kebutuhan</a:t>
            </a:r>
            <a:r>
              <a:rPr lang="en-US" altLang="id-ID" dirty="0"/>
              <a:t> ATK </a:t>
            </a:r>
            <a:r>
              <a:rPr lang="en-US" altLang="id-ID" dirty="0" err="1"/>
              <a:t>pada</a:t>
            </a:r>
            <a:r>
              <a:rPr lang="en-US" altLang="id-ID" dirty="0"/>
              <a:t> Biro/</a:t>
            </a:r>
            <a:r>
              <a:rPr lang="en-US" altLang="id-ID" dirty="0" err="1"/>
              <a:t>Dinas</a:t>
            </a:r>
            <a:r>
              <a:rPr lang="en-US" altLang="id-ID" dirty="0"/>
              <a:t> … </a:t>
            </a:r>
            <a:r>
              <a:rPr lang="en-US" altLang="id-ID" b="1" dirty="0"/>
              <a:t>(BAGAIMANA)</a:t>
            </a:r>
            <a:r>
              <a:rPr lang="en-US" altLang="id-ID" dirty="0"/>
              <a:t> </a:t>
            </a:r>
            <a:r>
              <a:rPr lang="en-US" altLang="id-ID" dirty="0">
                <a:solidFill>
                  <a:srgbClr val="0070C0"/>
                </a:solidFill>
              </a:rPr>
              <a:t>agar </a:t>
            </a:r>
            <a:r>
              <a:rPr lang="en-US" altLang="id-ID" dirty="0" err="1">
                <a:solidFill>
                  <a:srgbClr val="0070C0"/>
                </a:solidFill>
              </a:rPr>
              <a:t>pelaksanaan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tugas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dapat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berjalan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dengan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>
                <a:solidFill>
                  <a:srgbClr val="0070C0"/>
                </a:solidFill>
              </a:rPr>
              <a:t>lancar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b="1" dirty="0">
                <a:solidFill>
                  <a:srgbClr val="0070C0"/>
                </a:solidFill>
              </a:rPr>
              <a:t>(TUJUAN).</a:t>
            </a:r>
          </a:p>
        </p:txBody>
      </p:sp>
    </p:spTree>
    <p:extLst>
      <p:ext uri="{BB962C8B-B14F-4D97-AF65-F5344CB8AC3E}">
        <p14:creationId xmlns:p14="http://schemas.microsoft.com/office/powerpoint/2010/main" val="414537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762000" y="1628800"/>
            <a:ext cx="8077113" cy="4975385"/>
            <a:chOff x="586" y="3475"/>
            <a:chExt cx="19688" cy="8417"/>
          </a:xfrm>
        </p:grpSpPr>
        <p:sp>
          <p:nvSpPr>
            <p:cNvPr id="5" name="Oval 28"/>
            <p:cNvSpPr>
              <a:spLocks noChangeArrowheads="1"/>
            </p:cNvSpPr>
            <p:nvPr/>
          </p:nvSpPr>
          <p:spPr bwMode="auto">
            <a:xfrm>
              <a:off x="17707" y="5623"/>
              <a:ext cx="2567" cy="1322"/>
            </a:xfrm>
            <a:prstGeom prst="ellipse">
              <a:avLst/>
            </a:prstGeom>
            <a:gradFill rotWithShape="0">
              <a:gsLst>
                <a:gs pos="0">
                  <a:srgbClr val="83BBC1"/>
                </a:gs>
                <a:gs pos="50000">
                  <a:srgbClr val="438086"/>
                </a:gs>
                <a:gs pos="100000">
                  <a:srgbClr val="83BBC1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28398" dir="3806097" algn="ctr" rotWithShape="0">
                <a:srgbClr val="213F42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LAPORAN AKHIR</a:t>
              </a: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AutoShape 27"/>
            <p:cNvSpPr>
              <a:spLocks noChangeArrowheads="1"/>
            </p:cNvSpPr>
            <p:nvPr/>
          </p:nvSpPr>
          <p:spPr bwMode="auto">
            <a:xfrm>
              <a:off x="711" y="5818"/>
              <a:ext cx="2649" cy="930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F2651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KONSEP ANJAB</a:t>
              </a: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AutoShape 26"/>
            <p:cNvSpPr>
              <a:spLocks noChangeArrowheads="1"/>
            </p:cNvSpPr>
            <p:nvPr/>
          </p:nvSpPr>
          <p:spPr bwMode="auto">
            <a:xfrm>
              <a:off x="4238" y="5255"/>
              <a:ext cx="3220" cy="2057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ACD2D5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PENGUMPULAN/ PENGISIAN KUESIONER/DATA JABATAN</a:t>
              </a: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AutoShape 25"/>
            <p:cNvSpPr>
              <a:spLocks noChangeArrowheads="1"/>
            </p:cNvSpPr>
            <p:nvPr/>
          </p:nvSpPr>
          <p:spPr bwMode="auto">
            <a:xfrm>
              <a:off x="586" y="7572"/>
              <a:ext cx="2786" cy="1825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F2651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PERKA BKN NO 12/2011</a:t>
              </a: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HANDOUT</a:t>
              </a: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24"/>
            <p:cNvSpPr>
              <a:spLocks noChangeArrowheads="1"/>
            </p:cNvSpPr>
            <p:nvPr/>
          </p:nvSpPr>
          <p:spPr bwMode="auto">
            <a:xfrm>
              <a:off x="3993" y="8546"/>
              <a:ext cx="5323" cy="3346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ACD2D5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SOTK: TUGAS &amp; FUNGSI + POTRET KERJA SEHARI-HARI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INFO JABATAN SEBELUMNYA (JIKA ADA)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DOKUMEN KERJA (LAKIP, SOP, </a:t>
              </a:r>
              <a:r>
                <a:rPr kumimoji="0" lang="en-US" sz="12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dll</a:t>
              </a: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)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PETUNJUK PENGISIAN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23"/>
            <p:cNvSpPr>
              <a:spLocks noChangeArrowheads="1"/>
            </p:cNvSpPr>
            <p:nvPr/>
          </p:nvSpPr>
          <p:spPr bwMode="auto">
            <a:xfrm>
              <a:off x="8056" y="3475"/>
              <a:ext cx="2473" cy="1201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99999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FORMULIR INFO JABATAN</a:t>
              </a: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>
              <a:off x="8056" y="5700"/>
              <a:ext cx="2473" cy="1167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99999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PENYUSUNAN INFO JABATAN</a:t>
              </a: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11437" y="5603"/>
              <a:ext cx="2035" cy="1361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4F26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VERIFIKASI/ PRA-KONVENSI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20"/>
            <p:cNvSpPr>
              <a:spLocks noChangeArrowheads="1"/>
            </p:cNvSpPr>
            <p:nvPr/>
          </p:nvSpPr>
          <p:spPr bwMode="auto">
            <a:xfrm>
              <a:off x="11249" y="8521"/>
              <a:ext cx="2473" cy="972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4F26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TIM DAN FASILITATOR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utoShape 19"/>
            <p:cNvSpPr>
              <a:spLocks noChangeArrowheads="1"/>
            </p:cNvSpPr>
            <p:nvPr/>
          </p:nvSpPr>
          <p:spPr bwMode="auto">
            <a:xfrm>
              <a:off x="14145" y="5833"/>
              <a:ext cx="2786" cy="1099"/>
            </a:xfrm>
            <a:prstGeom prst="flowChartAlternateProcess">
              <a:avLst/>
            </a:prstGeom>
            <a:gradFill rotWithShape="0">
              <a:gsLst>
                <a:gs pos="0">
                  <a:srgbClr val="E0A07B"/>
                </a:gs>
                <a:gs pos="50000">
                  <a:srgbClr val="F5DFD3"/>
                </a:gs>
                <a:gs pos="100000">
                  <a:srgbClr val="E0A07B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61321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SEMINAR KELOMPOK /KONVENSI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utoShape 18"/>
            <p:cNvSpPr>
              <a:spLocks noChangeArrowheads="1"/>
            </p:cNvSpPr>
            <p:nvPr/>
          </p:nvSpPr>
          <p:spPr bwMode="auto">
            <a:xfrm>
              <a:off x="17913" y="3582"/>
              <a:ext cx="1804" cy="905"/>
            </a:xfrm>
            <a:prstGeom prst="flowChartAlternateProcess">
              <a:avLst/>
            </a:prstGeom>
            <a:gradFill rotWithShape="0">
              <a:gsLst>
                <a:gs pos="0">
                  <a:srgbClr val="9DBDD2"/>
                </a:gs>
                <a:gs pos="50000">
                  <a:srgbClr val="5C92B5"/>
                </a:gs>
                <a:gs pos="100000">
                  <a:srgbClr val="9DBDD2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2A495D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PIMPINAN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 rot="16200000">
              <a:off x="18421" y="4806"/>
              <a:ext cx="993" cy="484"/>
            </a:xfrm>
            <a:prstGeom prst="rightArrow">
              <a:avLst>
                <a:gd name="adj1" fmla="val 50000"/>
                <a:gd name="adj2" fmla="val 5129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 flipV="1">
              <a:off x="3435" y="6041"/>
              <a:ext cx="735" cy="484"/>
            </a:xfrm>
            <a:prstGeom prst="rightArrow">
              <a:avLst>
                <a:gd name="adj1" fmla="val 50000"/>
                <a:gd name="adj2" fmla="val 3802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 flipV="1">
              <a:off x="7217" y="6041"/>
              <a:ext cx="735" cy="484"/>
            </a:xfrm>
            <a:prstGeom prst="rightArrow">
              <a:avLst>
                <a:gd name="adj1" fmla="val 50000"/>
                <a:gd name="adj2" fmla="val 3802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AutoShape 14"/>
            <p:cNvSpPr>
              <a:spLocks noChangeArrowheads="1"/>
            </p:cNvSpPr>
            <p:nvPr/>
          </p:nvSpPr>
          <p:spPr bwMode="auto">
            <a:xfrm flipV="1">
              <a:off x="10577" y="6042"/>
              <a:ext cx="735" cy="484"/>
            </a:xfrm>
            <a:prstGeom prst="rightArrow">
              <a:avLst>
                <a:gd name="adj1" fmla="val 50000"/>
                <a:gd name="adj2" fmla="val 3802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AutoShape 13"/>
            <p:cNvSpPr>
              <a:spLocks noChangeArrowheads="1"/>
            </p:cNvSpPr>
            <p:nvPr/>
          </p:nvSpPr>
          <p:spPr bwMode="auto">
            <a:xfrm flipV="1">
              <a:off x="13597" y="6031"/>
              <a:ext cx="603" cy="505"/>
            </a:xfrm>
            <a:prstGeom prst="rightArrow">
              <a:avLst>
                <a:gd name="adj1" fmla="val 50000"/>
                <a:gd name="adj2" fmla="val 29896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 flipV="1">
              <a:off x="17071" y="6031"/>
              <a:ext cx="603" cy="505"/>
            </a:xfrm>
            <a:prstGeom prst="rightArrow">
              <a:avLst>
                <a:gd name="adj1" fmla="val 50000"/>
                <a:gd name="adj2" fmla="val 29896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AutoShape 11"/>
            <p:cNvSpPr>
              <a:spLocks noChangeArrowheads="1"/>
            </p:cNvSpPr>
            <p:nvPr/>
          </p:nvSpPr>
          <p:spPr bwMode="auto">
            <a:xfrm>
              <a:off x="4115" y="3475"/>
              <a:ext cx="2734" cy="811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4F26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FASILITATOR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AutoShape 10"/>
            <p:cNvSpPr>
              <a:spLocks noChangeShapeType="1"/>
            </p:cNvSpPr>
            <p:nvPr/>
          </p:nvSpPr>
          <p:spPr bwMode="auto">
            <a:xfrm flipV="1">
              <a:off x="1869" y="6763"/>
              <a:ext cx="0" cy="674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AutoShape 9"/>
            <p:cNvSpPr>
              <a:spLocks noChangeShapeType="1"/>
            </p:cNvSpPr>
            <p:nvPr/>
          </p:nvSpPr>
          <p:spPr bwMode="auto">
            <a:xfrm flipV="1">
              <a:off x="5972" y="7251"/>
              <a:ext cx="1" cy="1160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AutoShape 8"/>
            <p:cNvSpPr>
              <a:spLocks noChangeShapeType="1"/>
            </p:cNvSpPr>
            <p:nvPr/>
          </p:nvSpPr>
          <p:spPr bwMode="auto">
            <a:xfrm flipV="1">
              <a:off x="9246" y="4676"/>
              <a:ext cx="0" cy="993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AutoShape 7"/>
            <p:cNvSpPr>
              <a:spLocks noChangeShapeType="1"/>
            </p:cNvSpPr>
            <p:nvPr/>
          </p:nvSpPr>
          <p:spPr bwMode="auto">
            <a:xfrm flipV="1">
              <a:off x="5558" y="4068"/>
              <a:ext cx="1" cy="1187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AutoShape 6"/>
            <p:cNvSpPr>
              <a:spLocks noChangeShapeType="1"/>
            </p:cNvSpPr>
            <p:nvPr/>
          </p:nvSpPr>
          <p:spPr bwMode="auto">
            <a:xfrm flipV="1">
              <a:off x="12481" y="7030"/>
              <a:ext cx="0" cy="1441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28" name="Group 2"/>
            <p:cNvGrpSpPr>
              <a:grpSpLocks/>
            </p:cNvGrpSpPr>
            <p:nvPr/>
          </p:nvGrpSpPr>
          <p:grpSpPr bwMode="auto">
            <a:xfrm>
              <a:off x="15644" y="9443"/>
              <a:ext cx="3887" cy="2062"/>
              <a:chOff x="11880" y="9770"/>
              <a:chExt cx="3887" cy="2062"/>
            </a:xfrm>
          </p:grpSpPr>
          <p:sp>
            <p:nvSpPr>
              <p:cNvPr id="29" name="Text Box 5"/>
              <p:cNvSpPr txBox="1">
                <a:spLocks noChangeArrowheads="1"/>
              </p:cNvSpPr>
              <p:nvPr/>
            </p:nvSpPr>
            <p:spPr bwMode="auto">
              <a:xfrm>
                <a:off x="11880" y="9770"/>
                <a:ext cx="3887" cy="2062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d-ID" sz="1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</a:t>
                </a:r>
                <a:r>
                  <a:rPr kumimoji="0" lang="en-US" sz="1400" b="1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Keterangan</a:t>
                </a:r>
                <a:r>
                  <a:rPr kumimoji="0" lang="en-US" sz="1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:</a:t>
                </a: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d-ID" sz="1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       </a:t>
                </a:r>
                <a:r>
                  <a:rPr kumimoji="0" lang="en-US" sz="1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: </a:t>
                </a:r>
                <a:r>
                  <a:rPr kumimoji="0" lang="en-US" sz="1400" b="1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Rujukan</a:t>
                </a: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id-ID" sz="1400" b="1" dirty="0"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                                 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d-ID" sz="1400" b="1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        </a:t>
                </a:r>
                <a:r>
                  <a:rPr kumimoji="0" lang="en-US" sz="14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: </a:t>
                </a:r>
                <a:r>
                  <a:rPr kumimoji="0" lang="en-US" sz="1400" b="1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Proses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AutoShape 4"/>
              <p:cNvSpPr>
                <a:spLocks noChangeShapeType="1"/>
              </p:cNvSpPr>
              <p:nvPr/>
            </p:nvSpPr>
            <p:spPr bwMode="auto">
              <a:xfrm>
                <a:off x="12376" y="10507"/>
                <a:ext cx="758" cy="0"/>
              </a:xfrm>
              <a:prstGeom prst="straightConnector1">
                <a:avLst/>
              </a:prstGeom>
              <a:noFill/>
              <a:ln w="57150" cap="rnd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AutoShape 3"/>
              <p:cNvSpPr>
                <a:spLocks noChangeArrowheads="1"/>
              </p:cNvSpPr>
              <p:nvPr/>
            </p:nvSpPr>
            <p:spPr bwMode="auto">
              <a:xfrm flipV="1">
                <a:off x="12376" y="10852"/>
                <a:ext cx="735" cy="484"/>
              </a:xfrm>
              <a:prstGeom prst="rightArrow">
                <a:avLst>
                  <a:gd name="adj1" fmla="val 50000"/>
                  <a:gd name="adj2" fmla="val 38021"/>
                </a:avLst>
              </a:prstGeom>
              <a:solidFill>
                <a:srgbClr val="438086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13F42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2" name="Rectangle 43"/>
          <p:cNvSpPr>
            <a:spLocks noChangeArrowheads="1"/>
          </p:cNvSpPr>
          <p:nvPr/>
        </p:nvSpPr>
        <p:spPr bwMode="auto">
          <a:xfrm>
            <a:off x="1066800" y="476672"/>
            <a:ext cx="777797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haroni" pitchFamily="2" charset="-79"/>
              <a:ea typeface="Century Gothic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entury Gothic" pitchFamily="34" charset="0"/>
                <a:cs typeface="Aharoni" pitchFamily="2" charset="-79"/>
              </a:rPr>
              <a:t>MEKANISME WORKSHOP ANALISIS JABATAN</a:t>
            </a:r>
            <a:endParaRPr kumimoji="0" lang="id-ID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174688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7011" y="47667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id-ID" sz="3200" b="1" dirty="0">
                <a:solidFill>
                  <a:srgbClr val="C00000"/>
                </a:solidFill>
                <a:latin typeface="Century Gothic" pitchFamily="34" charset="0"/>
              </a:rPr>
              <a:t>6. URAIAN TUGAS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06730" cy="4680520"/>
          </a:xfrm>
        </p:spPr>
        <p:txBody>
          <a:bodyPr>
            <a:normAutofit fontScale="92500" lnSpcReduction="10000"/>
          </a:bodyPr>
          <a:lstStyle/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en-US" altLang="id-ID" dirty="0" err="1"/>
              <a:t>Tugas</a:t>
            </a:r>
            <a:r>
              <a:rPr lang="en-US" altLang="id-ID" dirty="0"/>
              <a:t> </a:t>
            </a:r>
            <a:r>
              <a:rPr lang="en-US" altLang="id-ID" dirty="0" err="1"/>
              <a:t>adalah</a:t>
            </a:r>
            <a:r>
              <a:rPr lang="en-US" altLang="id-ID" dirty="0"/>
              <a:t> </a:t>
            </a:r>
            <a:r>
              <a:rPr lang="en-US" altLang="id-ID" dirty="0" err="1"/>
              <a:t>upaya</a:t>
            </a:r>
            <a:r>
              <a:rPr lang="en-US" altLang="id-ID" dirty="0"/>
              <a:t> </a:t>
            </a:r>
            <a:r>
              <a:rPr lang="en-US" altLang="id-ID" dirty="0" err="1"/>
              <a:t>pokok</a:t>
            </a:r>
            <a:r>
              <a:rPr lang="en-US" altLang="id-ID" dirty="0"/>
              <a:t> </a:t>
            </a:r>
            <a:r>
              <a:rPr lang="en-US" altLang="id-ID" dirty="0" err="1"/>
              <a:t>dalam</a:t>
            </a:r>
            <a:r>
              <a:rPr lang="en-US" altLang="id-ID" dirty="0"/>
              <a:t> </a:t>
            </a:r>
            <a:r>
              <a:rPr lang="en-US" altLang="id-ID" dirty="0" err="1"/>
              <a:t>memproses</a:t>
            </a:r>
            <a:r>
              <a:rPr lang="en-US" altLang="id-ID" dirty="0"/>
              <a:t> </a:t>
            </a:r>
            <a:r>
              <a:rPr lang="en-US" altLang="id-ID" dirty="0" err="1"/>
              <a:t>bahan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</a:t>
            </a:r>
            <a:r>
              <a:rPr lang="en-US" altLang="id-ID" dirty="0" err="1"/>
              <a:t>menggunakan</a:t>
            </a:r>
            <a:r>
              <a:rPr lang="en-US" altLang="id-ID" dirty="0"/>
              <a:t> </a:t>
            </a:r>
            <a:r>
              <a:rPr lang="en-US" altLang="id-ID" dirty="0" err="1"/>
              <a:t>peralatan</a:t>
            </a:r>
            <a:r>
              <a:rPr lang="en-US" altLang="id-ID" dirty="0"/>
              <a:t> </a:t>
            </a:r>
            <a:r>
              <a:rPr lang="en-US" altLang="id-ID" dirty="0" err="1"/>
              <a:t>tertentu</a:t>
            </a:r>
            <a:r>
              <a:rPr lang="en-US" altLang="id-ID" dirty="0"/>
              <a:t> </a:t>
            </a:r>
            <a:r>
              <a:rPr lang="en-US" altLang="id-ID" dirty="0" err="1"/>
              <a:t>menjadi</a:t>
            </a:r>
            <a:r>
              <a:rPr lang="en-US" altLang="id-ID" dirty="0"/>
              <a:t> </a:t>
            </a:r>
            <a:r>
              <a:rPr lang="en-US" altLang="id-ID" dirty="0" err="1"/>
              <a:t>suatu</a:t>
            </a:r>
            <a:r>
              <a:rPr lang="en-US" altLang="id-ID" dirty="0"/>
              <a:t>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endParaRPr lang="id-ID" altLang="id-ID" dirty="0"/>
          </a:p>
          <a:p>
            <a:pPr marL="365125" indent="-282575">
              <a:buFont typeface="Wingdings 2" panose="05020102010507070707" pitchFamily="18" charset="2"/>
              <a:buChar char=""/>
            </a:pPr>
            <a:endParaRPr lang="en-US" altLang="id-ID" dirty="0"/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en-US" altLang="id-ID" dirty="0" err="1"/>
              <a:t>Ditulis</a:t>
            </a:r>
            <a:r>
              <a:rPr lang="en-US" altLang="id-ID" dirty="0"/>
              <a:t> dg </a:t>
            </a:r>
            <a:r>
              <a:rPr lang="en-US" altLang="id-ID" dirty="0" err="1"/>
              <a:t>menggunakan</a:t>
            </a:r>
            <a:r>
              <a:rPr lang="en-US" altLang="id-ID" dirty="0"/>
              <a:t> </a:t>
            </a:r>
            <a:r>
              <a:rPr lang="en-US" altLang="id-ID" dirty="0" err="1"/>
              <a:t>kalimat</a:t>
            </a:r>
            <a:r>
              <a:rPr lang="en-US" altLang="id-ID" dirty="0"/>
              <a:t> </a:t>
            </a:r>
            <a:r>
              <a:rPr lang="en-US" altLang="id-ID" dirty="0" err="1"/>
              <a:t>aktif</a:t>
            </a:r>
            <a:r>
              <a:rPr lang="en-US" altLang="id-ID" dirty="0"/>
              <a:t>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menggambarkan</a:t>
            </a:r>
            <a:r>
              <a:rPr lang="en-US" altLang="id-ID" dirty="0"/>
              <a:t> </a:t>
            </a:r>
            <a:r>
              <a:rPr lang="en-US" altLang="id-ID" dirty="0" err="1"/>
              <a:t>tindak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(</a:t>
            </a:r>
            <a:r>
              <a:rPr lang="en-US" altLang="id-ID" dirty="0" err="1"/>
              <a:t>berawalan</a:t>
            </a:r>
            <a:r>
              <a:rPr lang="en-US" altLang="id-ID" dirty="0"/>
              <a:t> “me”)</a:t>
            </a:r>
            <a:endParaRPr lang="id-ID" altLang="id-ID" dirty="0"/>
          </a:p>
          <a:p>
            <a:pPr marL="365125" indent="-282575">
              <a:buFont typeface="Wingdings 2" panose="05020102010507070707" pitchFamily="18" charset="2"/>
              <a:buChar char=""/>
            </a:pPr>
            <a:endParaRPr lang="en-US" altLang="id-ID" dirty="0"/>
          </a:p>
          <a:p>
            <a:pPr marL="365125" indent="-282575">
              <a:buFont typeface="Wingdings 2" panose="05020102010507070707" pitchFamily="18" charset="2"/>
              <a:buChar char=""/>
            </a:pPr>
            <a:r>
              <a:rPr lang="en-US" altLang="id-ID" dirty="0" err="1"/>
              <a:t>Tahapan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(proses) </a:t>
            </a:r>
            <a:r>
              <a:rPr lang="en-US" altLang="id-ID" dirty="0" err="1">
                <a:latin typeface="Bradley Hand ITC" panose="03070402050302030203" pitchFamily="66" charset="0"/>
              </a:rPr>
              <a:t>adalah</a:t>
            </a:r>
            <a:r>
              <a:rPr lang="en-US" altLang="id-ID" dirty="0"/>
              <a:t> </a:t>
            </a:r>
            <a:r>
              <a:rPr lang="en-US" altLang="id-ID" dirty="0" err="1"/>
              <a:t>langkah-langkah</a:t>
            </a:r>
            <a:r>
              <a:rPr lang="en-US" altLang="id-ID" dirty="0"/>
              <a:t> (</a:t>
            </a:r>
            <a:r>
              <a:rPr lang="en-US" altLang="id-ID" dirty="0" err="1"/>
              <a:t>kegiatan</a:t>
            </a:r>
            <a:r>
              <a:rPr lang="en-US" altLang="id-ID" dirty="0"/>
              <a:t>) yang </a:t>
            </a:r>
            <a:r>
              <a:rPr lang="en-US" altLang="id-ID" dirty="0" err="1"/>
              <a:t>dituliskan</a:t>
            </a:r>
            <a:r>
              <a:rPr lang="en-US" altLang="id-ID" dirty="0"/>
              <a:t> </a:t>
            </a:r>
            <a:r>
              <a:rPr lang="en-US" altLang="id-ID" dirty="0" err="1"/>
              <a:t>secara</a:t>
            </a:r>
            <a:r>
              <a:rPr lang="en-US" altLang="id-ID" dirty="0"/>
              <a:t> </a:t>
            </a:r>
            <a:r>
              <a:rPr lang="en-US" altLang="id-ID" dirty="0" err="1"/>
              <a:t>berurutan</a:t>
            </a:r>
            <a:r>
              <a:rPr lang="en-US" altLang="id-ID" dirty="0"/>
              <a:t> </a:t>
            </a:r>
            <a:r>
              <a:rPr lang="en-US" altLang="id-ID" dirty="0" err="1"/>
              <a:t>dari</a:t>
            </a:r>
            <a:r>
              <a:rPr lang="en-US" altLang="id-ID" dirty="0"/>
              <a:t> </a:t>
            </a:r>
            <a:r>
              <a:rPr lang="en-US" altLang="id-ID" dirty="0" err="1"/>
              <a:t>awal</a:t>
            </a:r>
            <a:r>
              <a:rPr lang="en-US" altLang="id-ID" dirty="0"/>
              <a:t> </a:t>
            </a:r>
            <a:r>
              <a:rPr lang="en-US" altLang="id-ID" dirty="0" err="1"/>
              <a:t>hingga</a:t>
            </a:r>
            <a:r>
              <a:rPr lang="en-US" altLang="id-ID" dirty="0"/>
              <a:t> </a:t>
            </a:r>
            <a:r>
              <a:rPr lang="en-US" altLang="id-ID" dirty="0" err="1"/>
              <a:t>akhir</a:t>
            </a:r>
            <a:r>
              <a:rPr lang="en-US" altLang="id-ID" dirty="0"/>
              <a:t> </a:t>
            </a:r>
            <a:r>
              <a:rPr lang="en-US" altLang="id-ID" dirty="0" err="1"/>
              <a:t>pelaksanaan</a:t>
            </a:r>
            <a:r>
              <a:rPr lang="en-US" altLang="id-ID" dirty="0"/>
              <a:t> </a:t>
            </a:r>
            <a:r>
              <a:rPr lang="en-US" altLang="id-ID" dirty="0" err="1"/>
              <a:t>tugas</a:t>
            </a:r>
            <a:endParaRPr lang="en-US" altLang="id-ID" dirty="0"/>
          </a:p>
          <a:p>
            <a:pPr marL="365125" indent="-282575">
              <a:buFont typeface="Wingdings 2" panose="05020102010507070707" pitchFamily="18" charset="2"/>
              <a:buChar char=""/>
            </a:pPr>
            <a:endParaRPr lang="en-US" altLang="id-ID" dirty="0"/>
          </a:p>
        </p:txBody>
      </p:sp>
    </p:spTree>
    <p:extLst>
      <p:ext uri="{BB962C8B-B14F-4D97-AF65-F5344CB8AC3E}">
        <p14:creationId xmlns:p14="http://schemas.microsoft.com/office/powerpoint/2010/main" val="415309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269" y="845840"/>
            <a:ext cx="8229600" cy="1143000"/>
          </a:xfrm>
        </p:spPr>
        <p:txBody>
          <a:bodyPr>
            <a:normAutofit/>
          </a:bodyPr>
          <a:lstStyle/>
          <a:p>
            <a:r>
              <a:rPr lang="id-ID" sz="3600" b="1" dirty="0">
                <a:solidFill>
                  <a:srgbClr val="C00000"/>
                </a:solidFill>
                <a:latin typeface="Century Gothic" pitchFamily="34" charset="0"/>
              </a:rPr>
              <a:t>STRUKTUR PENYUSUNAN TUGAS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3058624"/>
              </p:ext>
            </p:extLst>
          </p:nvPr>
        </p:nvGraphicFramePr>
        <p:xfrm>
          <a:off x="1000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412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23825" y="0"/>
            <a:ext cx="8791576" cy="685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693738" indent="-693738" algn="ctr">
              <a:lnSpc>
                <a:spcPct val="50000"/>
              </a:lnSpc>
              <a:spcBef>
                <a:spcPct val="20000"/>
              </a:spcBef>
              <a:tabLst>
                <a:tab pos="1169988" algn="l"/>
              </a:tabLst>
            </a:pPr>
            <a:endParaRPr lang="en-US" sz="1200" b="1" dirty="0">
              <a:solidFill>
                <a:schemeClr val="hlink"/>
              </a:solidFill>
            </a:endParaRPr>
          </a:p>
          <a:p>
            <a:pPr marL="693738" indent="-693738">
              <a:lnSpc>
                <a:spcPct val="70000"/>
              </a:lnSpc>
              <a:spcBef>
                <a:spcPct val="20000"/>
              </a:spcBef>
              <a:tabLst>
                <a:tab pos="1169988" algn="l"/>
              </a:tabLst>
            </a:pPr>
            <a:r>
              <a:rPr lang="en-US" b="1" dirty="0">
                <a:solidFill>
                  <a:srgbClr val="CC0000"/>
                </a:solidFill>
              </a:rPr>
              <a:t>DISTRIBUSI FUNGSI M</a:t>
            </a:r>
            <a:r>
              <a:rPr lang="id-ID" b="1" dirty="0">
                <a:solidFill>
                  <a:srgbClr val="CC0000"/>
                </a:solidFill>
              </a:rPr>
              <a:t>A</a:t>
            </a:r>
            <a:r>
              <a:rPr lang="en-US" b="1" dirty="0">
                <a:solidFill>
                  <a:srgbClr val="CC0000"/>
                </a:solidFill>
              </a:rPr>
              <a:t>NEJEMEN</a:t>
            </a:r>
          </a:p>
          <a:p>
            <a:pPr marL="693738" indent="-693738">
              <a:lnSpc>
                <a:spcPct val="70000"/>
              </a:lnSpc>
              <a:spcBef>
                <a:spcPct val="20000"/>
              </a:spcBef>
              <a:tabLst>
                <a:tab pos="1169988" algn="l"/>
              </a:tabLst>
            </a:pPr>
            <a:r>
              <a:rPr lang="en-US" b="1" dirty="0">
                <a:solidFill>
                  <a:srgbClr val="CC0000"/>
                </a:solidFill>
              </a:rPr>
              <a:t>MENURUT TINGKAT M</a:t>
            </a:r>
            <a:r>
              <a:rPr lang="id-ID" b="1" dirty="0">
                <a:solidFill>
                  <a:srgbClr val="CC0000"/>
                </a:solidFill>
              </a:rPr>
              <a:t>A</a:t>
            </a:r>
            <a:r>
              <a:rPr lang="en-US" b="1" dirty="0">
                <a:solidFill>
                  <a:srgbClr val="CC0000"/>
                </a:solidFill>
              </a:rPr>
              <a:t>NEJEMEN</a:t>
            </a:r>
            <a:endParaRPr lang="en-US" sz="1900" dirty="0"/>
          </a:p>
        </p:txBody>
      </p:sp>
      <p:graphicFrame>
        <p:nvGraphicFramePr>
          <p:cNvPr id="3379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111350"/>
              </p:ext>
            </p:extLst>
          </p:nvPr>
        </p:nvGraphicFramePr>
        <p:xfrm>
          <a:off x="141288" y="762000"/>
          <a:ext cx="8774113" cy="59482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30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5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9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9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4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ESELON I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AutoNum type="arabicPeriod"/>
                        <a:tabLst>
                          <a:tab pos="339725" algn="l"/>
                        </a:tabLst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Menyusun</a:t>
                      </a: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Kebijakan</a:t>
                      </a:r>
                      <a:b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2.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Merumuskan</a:t>
                      </a: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Sasaran</a:t>
                      </a:r>
                      <a:endParaRPr kumimoji="0" lang="en-US" sz="13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3.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Mengendalikan</a:t>
                      </a:r>
                      <a:b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4.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Mengkoordinasikan</a:t>
                      </a:r>
                      <a:b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5.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Mengarahkan</a:t>
                      </a:r>
                      <a:b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6.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Membina</a:t>
                      </a:r>
                      <a:endParaRPr kumimoji="0" lang="en-US" sz="13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7.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Mengevaluasi</a:t>
                      </a:r>
                      <a:endParaRPr kumimoji="0" lang="en-US" sz="13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3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8.	</a:t>
                      </a:r>
                      <a:r>
                        <a:rPr kumimoji="0" lang="en-US" sz="13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Melaporkan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		 	              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45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ESELON II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	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Merumuskan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Program 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Kerja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2.	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Mengkoordinasikan</a:t>
                      </a:r>
                      <a:b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3.	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Membina</a:t>
                      </a:r>
                      <a:b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4.	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Mengarahkan</a:t>
                      </a:r>
                      <a:b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5.	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Mengevaluasi</a:t>
                      </a:r>
                      <a:b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6.	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Melaporkan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		  	            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3910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ESELON III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Merencanakan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Operasional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Mendistribusikan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Tugas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Memberi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Petunjuk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Menyelia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Mengevaluasi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Melaporkan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		  	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  TT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10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ESELON IV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Merencanakan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Kegiatan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Membagi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Tugas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Membimbing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Memeriksa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Mengevaluasi</a:t>
                      </a: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Melaporkan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		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	            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532" name="Text Box 28"/>
          <p:cNvSpPr txBox="1">
            <a:spLocks noChangeArrowheads="1"/>
          </p:cNvSpPr>
          <p:nvPr/>
        </p:nvSpPr>
        <p:spPr bwMode="auto">
          <a:xfrm rot="10800000">
            <a:off x="405753" y="533400"/>
            <a:ext cx="461665" cy="54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 anchor="b" anchorCtr="1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300" b="1" dirty="0">
                <a:solidFill>
                  <a:srgbClr val="CC0000"/>
                </a:solidFill>
                <a:latin typeface="Tahoma" pitchFamily="34" charset="0"/>
              </a:rPr>
              <a:t>KATA KERJA UNTUK TUGAS </a:t>
            </a:r>
            <a:r>
              <a:rPr lang="en-US" sz="1300" b="1" dirty="0" err="1">
                <a:solidFill>
                  <a:srgbClr val="CC0000"/>
                </a:solidFill>
                <a:latin typeface="Tahoma" pitchFamily="34" charset="0"/>
              </a:rPr>
              <a:t>TUGAS</a:t>
            </a:r>
            <a:r>
              <a:rPr lang="en-US" sz="1300" b="1" dirty="0">
                <a:solidFill>
                  <a:srgbClr val="CC0000"/>
                </a:solidFill>
                <a:latin typeface="Tahoma" pitchFamily="34" charset="0"/>
              </a:rPr>
              <a:t> MENEJERIAL</a:t>
            </a:r>
            <a:r>
              <a:rPr lang="en-US" dirty="0">
                <a:latin typeface="Tahoma" pitchFamily="34" charset="0"/>
              </a:rPr>
              <a:t> </a:t>
            </a:r>
          </a:p>
        </p:txBody>
      </p:sp>
      <p:sp>
        <p:nvSpPr>
          <p:cNvPr id="21533" name="Line 30"/>
          <p:cNvSpPr>
            <a:spLocks noChangeShapeType="1"/>
          </p:cNvSpPr>
          <p:nvPr/>
        </p:nvSpPr>
        <p:spPr bwMode="auto">
          <a:xfrm flipH="1">
            <a:off x="6629400" y="762000"/>
            <a:ext cx="2039938" cy="5791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4" name="Text Box 31"/>
          <p:cNvSpPr txBox="1">
            <a:spLocks noChangeArrowheads="1"/>
          </p:cNvSpPr>
          <p:nvPr/>
        </p:nvSpPr>
        <p:spPr bwMode="auto">
          <a:xfrm>
            <a:off x="6629400" y="190500"/>
            <a:ext cx="2390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 dirty="0">
                <a:solidFill>
                  <a:schemeClr val="bg2"/>
                </a:solidFill>
                <a:latin typeface="Times New Roman" pitchFamily="18" charset="0"/>
              </a:rPr>
              <a:t>TUGAS MENEJERIAL (TM)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8437602" y="2057400"/>
            <a:ext cx="55399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b" anchorCtr="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1300" b="1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TUGAS-TUGAS  TEKNIK  (TT)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5475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9552" y="75652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d-ID" sz="2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07787" y="323133"/>
            <a:ext cx="41009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d-ID" sz="3200" b="1" dirty="0">
                <a:solidFill>
                  <a:srgbClr val="C00000"/>
                </a:solidFill>
                <a:latin typeface="Century Gothic" pitchFamily="34" charset="0"/>
              </a:rPr>
              <a:t>CIRI URAIAN TUGAS YANG BAIK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13899" y="1412776"/>
            <a:ext cx="8680906" cy="2291134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altLang="id-ID" sz="2400" b="1" dirty="0" err="1">
                <a:latin typeface="Rockwell Extra Bold" panose="02060903040505020403" pitchFamily="18" charset="0"/>
              </a:rPr>
              <a:t>Sistematis</a:t>
            </a:r>
            <a:r>
              <a:rPr lang="en-US" altLang="id-ID" sz="2400" dirty="0"/>
              <a:t>, </a:t>
            </a:r>
            <a:r>
              <a:rPr lang="en-US" altLang="id-ID" sz="2400" dirty="0" err="1"/>
              <a:t>bahwa</a:t>
            </a:r>
            <a:r>
              <a:rPr lang="en-US" altLang="id-ID" sz="2400" dirty="0"/>
              <a:t> </a:t>
            </a:r>
            <a:r>
              <a:rPr lang="en-US" altLang="id-ID" sz="2400" dirty="0" err="1"/>
              <a:t>uraian</a:t>
            </a:r>
            <a:r>
              <a:rPr lang="en-US" altLang="id-ID" sz="2400" dirty="0"/>
              <a:t> </a:t>
            </a:r>
            <a:r>
              <a:rPr lang="en-US" altLang="id-ID" sz="2400" dirty="0" err="1"/>
              <a:t>tugas</a:t>
            </a:r>
            <a:r>
              <a:rPr lang="en-US" altLang="id-ID" sz="2400" dirty="0"/>
              <a:t> </a:t>
            </a:r>
            <a:r>
              <a:rPr lang="en-US" altLang="id-ID" sz="2400" dirty="0" err="1"/>
              <a:t>tsb</a:t>
            </a:r>
            <a:r>
              <a:rPr lang="en-US" altLang="id-ID" sz="2400" dirty="0"/>
              <a:t> </a:t>
            </a:r>
            <a:r>
              <a:rPr lang="en-US" altLang="id-ID" sz="2400" dirty="0" err="1"/>
              <a:t>harus</a:t>
            </a:r>
            <a:r>
              <a:rPr lang="en-US" altLang="id-ID" sz="2400" dirty="0"/>
              <a:t> </a:t>
            </a:r>
            <a:r>
              <a:rPr lang="en-US" altLang="id-ID" sz="2400" dirty="0" err="1"/>
              <a:t>memenuhi</a:t>
            </a:r>
            <a:r>
              <a:rPr lang="en-US" altLang="id-ID" sz="2400" dirty="0"/>
              <a:t> </a:t>
            </a:r>
            <a:r>
              <a:rPr lang="en-US" altLang="id-ID" sz="2400" dirty="0" err="1"/>
              <a:t>aturan</a:t>
            </a:r>
            <a:r>
              <a:rPr lang="en-US" altLang="id-ID" sz="2400" dirty="0"/>
              <a:t>, </a:t>
            </a:r>
            <a:r>
              <a:rPr lang="en-US" altLang="id-ID" sz="2400" dirty="0" err="1"/>
              <a:t>bentuk</a:t>
            </a:r>
            <a:r>
              <a:rPr lang="en-US" altLang="id-ID" sz="2400" dirty="0"/>
              <a:t>, </a:t>
            </a:r>
            <a:r>
              <a:rPr lang="en-US" altLang="id-ID" sz="2400" dirty="0" err="1"/>
              <a:t>syarat-syarat</a:t>
            </a:r>
            <a:r>
              <a:rPr lang="en-US" altLang="id-ID" sz="2400" dirty="0"/>
              <a:t> </a:t>
            </a:r>
            <a:r>
              <a:rPr lang="en-US" altLang="id-ID" sz="2400" dirty="0" err="1"/>
              <a:t>tertentu</a:t>
            </a:r>
            <a:endParaRPr lang="en-US" altLang="id-ID" sz="2400" dirty="0"/>
          </a:p>
          <a:p>
            <a:pPr algn="just" eaLnBrk="1" hangingPunct="1"/>
            <a:r>
              <a:rPr lang="en-US" altLang="id-ID" sz="2400" dirty="0" err="1">
                <a:latin typeface="Rockwell Extra Bold" panose="02060903040505020403" pitchFamily="18" charset="0"/>
              </a:rPr>
              <a:t>Ringkas</a:t>
            </a:r>
            <a:r>
              <a:rPr lang="en-US" altLang="id-ID" sz="2400" dirty="0"/>
              <a:t>, </a:t>
            </a:r>
            <a:r>
              <a:rPr lang="en-US" altLang="id-ID" sz="2400" dirty="0" err="1"/>
              <a:t>artinya</a:t>
            </a:r>
            <a:r>
              <a:rPr lang="en-US" altLang="id-ID" sz="2400" dirty="0"/>
              <a:t> </a:t>
            </a:r>
            <a:r>
              <a:rPr lang="en-US" altLang="id-ID" sz="2400" dirty="0" err="1"/>
              <a:t>perlu</a:t>
            </a:r>
            <a:r>
              <a:rPr lang="en-US" altLang="id-ID" sz="2400" dirty="0"/>
              <a:t> </a:t>
            </a:r>
            <a:r>
              <a:rPr lang="en-US" altLang="id-ID" sz="2400" dirty="0" err="1"/>
              <a:t>menggunakan</a:t>
            </a:r>
            <a:r>
              <a:rPr lang="en-US" altLang="id-ID" sz="2400" dirty="0"/>
              <a:t> kata-kata </a:t>
            </a:r>
            <a:r>
              <a:rPr lang="en-US" altLang="id-ID" sz="2400" dirty="0" err="1"/>
              <a:t>dan</a:t>
            </a:r>
            <a:r>
              <a:rPr lang="en-US" altLang="id-ID" sz="2400" dirty="0"/>
              <a:t> </a:t>
            </a:r>
            <a:r>
              <a:rPr lang="en-US" altLang="id-ID" sz="2400" dirty="0" err="1"/>
              <a:t>kalimat</a:t>
            </a:r>
            <a:r>
              <a:rPr lang="en-US" altLang="id-ID" sz="2400" dirty="0"/>
              <a:t> yang </a:t>
            </a:r>
            <a:r>
              <a:rPr lang="en-US" altLang="id-ID" sz="2400" dirty="0" err="1"/>
              <a:t>singkat</a:t>
            </a:r>
            <a:r>
              <a:rPr lang="en-US" altLang="id-ID" sz="2400" dirty="0"/>
              <a:t> </a:t>
            </a:r>
            <a:r>
              <a:rPr lang="en-US" altLang="id-ID" sz="2400" dirty="0" err="1"/>
              <a:t>dan</a:t>
            </a:r>
            <a:r>
              <a:rPr lang="en-US" altLang="id-ID" sz="2400" dirty="0"/>
              <a:t> </a:t>
            </a:r>
            <a:r>
              <a:rPr lang="en-US" altLang="id-ID" sz="2400" dirty="0" err="1"/>
              <a:t>benar</a:t>
            </a:r>
            <a:r>
              <a:rPr lang="en-US" altLang="id-ID" sz="2400" dirty="0"/>
              <a:t> </a:t>
            </a:r>
            <a:r>
              <a:rPr lang="en-US" altLang="id-ID" sz="2400" dirty="0" err="1"/>
              <a:t>sehingga</a:t>
            </a:r>
            <a:r>
              <a:rPr lang="en-US" altLang="id-ID" sz="2400" dirty="0"/>
              <a:t> </a:t>
            </a:r>
            <a:r>
              <a:rPr lang="en-US" altLang="id-ID" sz="2400" dirty="0" err="1"/>
              <a:t>pembacanya</a:t>
            </a:r>
            <a:r>
              <a:rPr lang="en-US" altLang="id-ID" sz="2400" dirty="0"/>
              <a:t> </a:t>
            </a:r>
            <a:r>
              <a:rPr lang="en-US" altLang="id-ID" sz="2400" dirty="0" err="1"/>
              <a:t>tidak</a:t>
            </a:r>
            <a:r>
              <a:rPr lang="en-US" altLang="id-ID" sz="2400" dirty="0"/>
              <a:t> </a:t>
            </a:r>
            <a:r>
              <a:rPr lang="en-US" altLang="id-ID" sz="2400" dirty="0" err="1"/>
              <a:t>perlu</a:t>
            </a:r>
            <a:r>
              <a:rPr lang="en-US" altLang="id-ID" sz="2400" dirty="0"/>
              <a:t> </a:t>
            </a:r>
            <a:r>
              <a:rPr lang="en-US" altLang="id-ID" sz="2400" dirty="0" err="1"/>
              <a:t>waktu</a:t>
            </a:r>
            <a:r>
              <a:rPr lang="en-US" altLang="id-ID" sz="2400" dirty="0"/>
              <a:t> yang lama </a:t>
            </a:r>
            <a:r>
              <a:rPr lang="en-US" altLang="id-ID" sz="2400" dirty="0" err="1"/>
              <a:t>untuk</a:t>
            </a:r>
            <a:r>
              <a:rPr lang="en-US" altLang="id-ID" sz="2400" dirty="0"/>
              <a:t> </a:t>
            </a:r>
            <a:r>
              <a:rPr lang="en-US" altLang="id-ID" sz="2400" dirty="0" err="1"/>
              <a:t>memahaminya</a:t>
            </a:r>
            <a:endParaRPr lang="en-US" altLang="id-ID" sz="24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96500" y="3573016"/>
            <a:ext cx="4059476" cy="1771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id-ID" sz="2400" i="1" dirty="0">
                <a:latin typeface="Berlin Sans FB" panose="020E0602020502020306" pitchFamily="34" charset="0"/>
              </a:rPr>
              <a:t>Contoh</a:t>
            </a:r>
            <a:r>
              <a:rPr lang="en-US" sz="2400" i="1" dirty="0">
                <a:latin typeface="Berlin Sans FB" panose="020E0602020502020306" pitchFamily="34" charset="0"/>
              </a:rPr>
              <a:t> </a:t>
            </a:r>
            <a:r>
              <a:rPr lang="id-ID" sz="2400" i="1" dirty="0">
                <a:latin typeface="Berlin Sans FB" panose="020E0602020502020306" pitchFamily="34" charset="0"/>
              </a:rPr>
              <a:t>:</a:t>
            </a:r>
          </a:p>
          <a:p>
            <a:pPr marL="176213" indent="-176213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id-ID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1. </a:t>
            </a:r>
            <a:r>
              <a:rPr lang="en-US" sz="2400" i="1" dirty="0" err="1">
                <a:solidFill>
                  <a:srgbClr val="FF0000"/>
                </a:solidFill>
                <a:latin typeface="Berlin Sans FB" panose="020E0602020502020306" pitchFamily="34" charset="0"/>
              </a:rPr>
              <a:t>Mencatat</a:t>
            </a:r>
            <a:r>
              <a:rPr lang="en-US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solidFill>
                  <a:srgbClr val="FF0000"/>
                </a:solidFill>
                <a:latin typeface="Berlin Sans FB" panose="020E0602020502020306" pitchFamily="34" charset="0"/>
              </a:rPr>
              <a:t>pengeluaran</a:t>
            </a:r>
            <a:r>
              <a:rPr lang="en-US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solidFill>
                  <a:srgbClr val="FF0000"/>
                </a:solidFill>
                <a:latin typeface="Berlin Sans FB" panose="020E0602020502020306" pitchFamily="34" charset="0"/>
              </a:rPr>
              <a:t>uang</a:t>
            </a:r>
            <a:r>
              <a:rPr lang="id-ID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latin typeface="Berlin Sans FB" panose="020E0602020502020306" pitchFamily="34" charset="0"/>
              </a:rPr>
              <a:t>ke</a:t>
            </a:r>
            <a:r>
              <a:rPr lang="id-ID" sz="2400" i="1" dirty="0"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latin typeface="Berlin Sans FB" panose="020E0602020502020306" pitchFamily="34" charset="0"/>
              </a:rPr>
              <a:t>dalam</a:t>
            </a:r>
            <a:r>
              <a:rPr lang="en-US" sz="2400" i="1" dirty="0"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latin typeface="Berlin Sans FB" panose="020E0602020502020306" pitchFamily="34" charset="0"/>
              </a:rPr>
              <a:t>buku</a:t>
            </a:r>
            <a:r>
              <a:rPr lang="en-US" sz="2400" i="1" dirty="0"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latin typeface="Berlin Sans FB" panose="020E0602020502020306" pitchFamily="34" charset="0"/>
              </a:rPr>
              <a:t>kas</a:t>
            </a:r>
            <a:r>
              <a:rPr lang="en-US" sz="2400" i="1" dirty="0"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Berlin Sans FB" panose="020E0602020502020306" pitchFamily="34" charset="0"/>
              </a:rPr>
              <a:t>untuk</a:t>
            </a:r>
            <a:r>
              <a:rPr lang="en-US" sz="2400" i="1" dirty="0">
                <a:solidFill>
                  <a:srgbClr val="0070C0"/>
                </a:solidFill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Berlin Sans FB" panose="020E0602020502020306" pitchFamily="34" charset="0"/>
              </a:rPr>
              <a:t>bukti</a:t>
            </a:r>
            <a:r>
              <a:rPr lang="id-ID" sz="2400" i="1" dirty="0">
                <a:solidFill>
                  <a:srgbClr val="0070C0"/>
                </a:solidFill>
                <a:latin typeface="Berlin Sans FB" panose="020E0602020502020306" pitchFamily="34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Berlin Sans FB" panose="020E0602020502020306" pitchFamily="34" charset="0"/>
              </a:rPr>
              <a:t>pertanggungjawaban</a:t>
            </a:r>
            <a:endParaRPr lang="en-US" sz="2400" i="1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2251" y="392515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5113" indent="-265113"/>
            <a:r>
              <a:rPr lang="id-ID" altLang="id-ID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2. </a:t>
            </a:r>
            <a:r>
              <a:rPr lang="en-US" altLang="id-ID" sz="2400" i="1" dirty="0" err="1">
                <a:solidFill>
                  <a:srgbClr val="FF0000"/>
                </a:solidFill>
                <a:latin typeface="Berlin Sans FB" panose="020E0602020502020306" pitchFamily="34" charset="0"/>
              </a:rPr>
              <a:t>Mewancarai</a:t>
            </a:r>
            <a:r>
              <a:rPr lang="en-US" altLang="id-ID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solidFill>
                  <a:srgbClr val="FF0000"/>
                </a:solidFill>
                <a:latin typeface="Berlin Sans FB" panose="020E0602020502020306" pitchFamily="34" charset="0"/>
              </a:rPr>
              <a:t>pencari</a:t>
            </a:r>
            <a:r>
              <a:rPr lang="en-US" altLang="id-ID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solidFill>
                  <a:srgbClr val="FF0000"/>
                </a:solidFill>
                <a:latin typeface="Berlin Sans FB" panose="020E0602020502020306" pitchFamily="34" charset="0"/>
              </a:rPr>
              <a:t>kerja</a:t>
            </a:r>
            <a:r>
              <a:rPr lang="en-US" altLang="id-ID" sz="2400" i="1" dirty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latin typeface="Berlin Sans FB" panose="020E0602020502020306" pitchFamily="34" charset="0"/>
              </a:rPr>
              <a:t>dengan</a:t>
            </a:r>
            <a:r>
              <a:rPr lang="en-US" altLang="id-ID" sz="2400" i="1" dirty="0"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latin typeface="Berlin Sans FB" panose="020E0602020502020306" pitchFamily="34" charset="0"/>
              </a:rPr>
              <a:t>menanyakan</a:t>
            </a:r>
            <a:r>
              <a:rPr lang="en-US" altLang="id-ID" sz="2400" i="1" dirty="0"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latin typeface="Berlin Sans FB" panose="020E0602020502020306" pitchFamily="34" charset="0"/>
              </a:rPr>
              <a:t>nama</a:t>
            </a:r>
            <a:r>
              <a:rPr lang="en-US" altLang="id-ID" sz="2400" i="1" dirty="0">
                <a:latin typeface="Berlin Sans FB" panose="020E0602020502020306" pitchFamily="34" charset="0"/>
              </a:rPr>
              <a:t>, </a:t>
            </a:r>
            <a:r>
              <a:rPr lang="en-US" altLang="id-ID" sz="2400" i="1" dirty="0" err="1">
                <a:latin typeface="Berlin Sans FB" panose="020E0602020502020306" pitchFamily="34" charset="0"/>
              </a:rPr>
              <a:t>pendidikan</a:t>
            </a:r>
            <a:r>
              <a:rPr lang="en-US" altLang="id-ID" sz="2400" i="1" dirty="0">
                <a:latin typeface="Berlin Sans FB" panose="020E0602020502020306" pitchFamily="34" charset="0"/>
              </a:rPr>
              <a:t>, </a:t>
            </a:r>
            <a:r>
              <a:rPr lang="en-US" altLang="id-ID" sz="2400" i="1" dirty="0" err="1">
                <a:latin typeface="Berlin Sans FB" panose="020E0602020502020306" pitchFamily="34" charset="0"/>
              </a:rPr>
              <a:t>pengalaman</a:t>
            </a:r>
            <a:r>
              <a:rPr lang="en-US" altLang="id-ID" sz="2400" i="1" dirty="0">
                <a:latin typeface="Berlin Sans FB" panose="020E0602020502020306" pitchFamily="34" charset="0"/>
              </a:rPr>
              <a:t> yang </a:t>
            </a:r>
            <a:r>
              <a:rPr lang="en-US" altLang="id-ID" sz="2400" i="1" dirty="0" err="1">
                <a:latin typeface="Berlin Sans FB" panose="020E0602020502020306" pitchFamily="34" charset="0"/>
              </a:rPr>
              <a:t>dimiliki</a:t>
            </a:r>
            <a:r>
              <a:rPr lang="en-US" altLang="id-ID" sz="2400" i="1" dirty="0"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solidFill>
                  <a:srgbClr val="0070C0"/>
                </a:solidFill>
                <a:latin typeface="Berlin Sans FB" panose="020E0602020502020306" pitchFamily="34" charset="0"/>
              </a:rPr>
              <a:t>untuk</a:t>
            </a:r>
            <a:r>
              <a:rPr lang="en-US" altLang="id-ID" sz="2400" i="1" dirty="0">
                <a:solidFill>
                  <a:srgbClr val="0070C0"/>
                </a:solidFill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solidFill>
                  <a:srgbClr val="0070C0"/>
                </a:solidFill>
                <a:latin typeface="Berlin Sans FB" panose="020E0602020502020306" pitchFamily="34" charset="0"/>
              </a:rPr>
              <a:t>mengetahui</a:t>
            </a:r>
            <a:r>
              <a:rPr lang="en-US" altLang="id-ID" sz="2400" i="1" dirty="0">
                <a:solidFill>
                  <a:srgbClr val="0070C0"/>
                </a:solidFill>
                <a:latin typeface="Berlin Sans FB" panose="020E0602020502020306" pitchFamily="34" charset="0"/>
              </a:rPr>
              <a:t> </a:t>
            </a:r>
            <a:r>
              <a:rPr lang="en-US" altLang="id-ID" sz="2400" i="1" dirty="0" err="1">
                <a:solidFill>
                  <a:srgbClr val="0070C0"/>
                </a:solidFill>
                <a:latin typeface="Berlin Sans FB" panose="020E0602020502020306" pitchFamily="34" charset="0"/>
              </a:rPr>
              <a:t>identitasnya</a:t>
            </a:r>
            <a:endParaRPr lang="id-ID" sz="2400" dirty="0">
              <a:latin typeface="Berlin Sans FB" panose="020E0602020502020306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08" y="5202430"/>
            <a:ext cx="31683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 algn="just">
              <a:tabLst>
                <a:tab pos="265113" algn="l"/>
              </a:tabLst>
              <a:defRPr/>
            </a:pPr>
            <a:r>
              <a:rPr lang="id-ID" sz="2000" b="1" i="1" dirty="0">
                <a:solidFill>
                  <a:srgbClr val="FF0000"/>
                </a:solidFill>
                <a:latin typeface="Albertus Extra Bold"/>
              </a:rPr>
              <a:t>3.	</a:t>
            </a:r>
            <a:r>
              <a:rPr lang="en-US" sz="2000" b="1" i="1" dirty="0" err="1">
                <a:solidFill>
                  <a:srgbClr val="FF0000"/>
                </a:solidFill>
                <a:latin typeface="Albertus Extra Bold"/>
              </a:rPr>
              <a:t>Mengasah</a:t>
            </a:r>
            <a:r>
              <a:rPr lang="en-US" sz="2000" b="1" i="1" dirty="0">
                <a:solidFill>
                  <a:srgbClr val="FF0000"/>
                </a:solidFill>
                <a:latin typeface="Albertus Extra Bold"/>
              </a:rPr>
              <a:t> </a:t>
            </a:r>
            <a:r>
              <a:rPr lang="en-US" sz="2000" b="1" i="1" dirty="0" err="1">
                <a:solidFill>
                  <a:srgbClr val="FF0000"/>
                </a:solidFill>
                <a:latin typeface="Albertus Extra Bold"/>
              </a:rPr>
              <a:t>gergaji</a:t>
            </a:r>
            <a:r>
              <a:rPr lang="en-US" sz="2000" b="1" i="1" dirty="0">
                <a:solidFill>
                  <a:srgbClr val="FF0000"/>
                </a:solidFill>
                <a:latin typeface="Albertus Extra Bold"/>
              </a:rPr>
              <a:t> </a:t>
            </a:r>
            <a:r>
              <a:rPr lang="en-US" sz="2000" b="1" i="1" dirty="0" err="1">
                <a:latin typeface="Albertus Extra Bold"/>
              </a:rPr>
              <a:t>menggunakan</a:t>
            </a:r>
            <a:r>
              <a:rPr lang="en-US" sz="2000" b="1" i="1" dirty="0">
                <a:latin typeface="Albertus Extra Bold"/>
              </a:rPr>
              <a:t> </a:t>
            </a:r>
            <a:r>
              <a:rPr lang="en-US" sz="2000" b="1" i="1" dirty="0" err="1">
                <a:latin typeface="Albertus Extra Bold"/>
              </a:rPr>
              <a:t>kikir</a:t>
            </a:r>
            <a:r>
              <a:rPr lang="en-US" sz="2000" b="1" i="1" dirty="0">
                <a:latin typeface="Albertus Extra Bold"/>
              </a:rPr>
              <a:t> </a:t>
            </a:r>
            <a:r>
              <a:rPr lang="en-US" sz="2000" b="1" i="1" dirty="0">
                <a:solidFill>
                  <a:srgbClr val="0070C0"/>
                </a:solidFill>
                <a:latin typeface="Albertus Extra Bold"/>
              </a:rPr>
              <a:t>agar </a:t>
            </a:r>
            <a:r>
              <a:rPr lang="en-US" sz="2000" b="1" i="1" dirty="0" err="1">
                <a:solidFill>
                  <a:srgbClr val="0070C0"/>
                </a:solidFill>
                <a:latin typeface="Albertus Extra Bold"/>
              </a:rPr>
              <a:t>gergaji</a:t>
            </a:r>
            <a:r>
              <a:rPr lang="en-US" sz="2000" b="1" i="1" dirty="0">
                <a:solidFill>
                  <a:srgbClr val="0070C0"/>
                </a:solidFill>
                <a:latin typeface="Albertus Extra Bold"/>
              </a:rPr>
              <a:t> </a:t>
            </a:r>
            <a:r>
              <a:rPr lang="en-US" sz="2000" b="1" i="1" dirty="0" err="1">
                <a:solidFill>
                  <a:srgbClr val="0070C0"/>
                </a:solidFill>
                <a:latin typeface="Albertus Extra Bold"/>
              </a:rPr>
              <a:t>menjadi</a:t>
            </a:r>
            <a:r>
              <a:rPr lang="en-US" sz="2000" b="1" i="1" dirty="0">
                <a:solidFill>
                  <a:srgbClr val="0070C0"/>
                </a:solidFill>
                <a:latin typeface="Albertus Extra Bold"/>
              </a:rPr>
              <a:t> </a:t>
            </a:r>
            <a:r>
              <a:rPr lang="en-US" sz="2000" b="1" i="1" dirty="0" err="1">
                <a:solidFill>
                  <a:srgbClr val="0070C0"/>
                </a:solidFill>
                <a:latin typeface="Albertus Extra Bold"/>
              </a:rPr>
              <a:t>tajam</a:t>
            </a:r>
            <a:endParaRPr lang="en-US" sz="2000" b="1" i="1" dirty="0">
              <a:solidFill>
                <a:srgbClr val="0070C0"/>
              </a:solidFill>
              <a:latin typeface="Albertus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56393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6246" y="476672"/>
            <a:ext cx="3816424" cy="864096"/>
          </a:xfrm>
        </p:spPr>
        <p:txBody>
          <a:bodyPr>
            <a:normAutofit/>
          </a:bodyPr>
          <a:lstStyle/>
          <a:p>
            <a:r>
              <a:rPr lang="id-ID" sz="3200" b="1" dirty="0">
                <a:solidFill>
                  <a:srgbClr val="C00000"/>
                </a:solidFill>
                <a:latin typeface="Century Gothic" pitchFamily="34" charset="0"/>
              </a:rPr>
              <a:t>7. BAHAN KERJA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820472" cy="4968552"/>
          </a:xfrm>
        </p:spPr>
        <p:txBody>
          <a:bodyPr>
            <a:normAutofit/>
          </a:bodyPr>
          <a:lstStyle/>
          <a:p>
            <a:pPr marL="354013" lvl="1">
              <a:buFont typeface="Wingdings" panose="05000000000000000000" pitchFamily="2" charset="2"/>
              <a:buChar char="§"/>
            </a:pPr>
            <a:r>
              <a:rPr lang="en-US" altLang="id-ID" dirty="0" err="1"/>
              <a:t>adalah</a:t>
            </a:r>
            <a:r>
              <a:rPr lang="en-US" altLang="id-ID" dirty="0"/>
              <a:t> </a:t>
            </a:r>
            <a:r>
              <a:rPr lang="en-US" altLang="id-ID" dirty="0" err="1"/>
              <a:t>masukan</a:t>
            </a:r>
            <a:r>
              <a:rPr lang="en-US" altLang="id-ID" dirty="0"/>
              <a:t> yang </a:t>
            </a:r>
            <a:r>
              <a:rPr lang="en-US" altLang="id-ID" dirty="0" err="1"/>
              <a:t>diproses</a:t>
            </a:r>
            <a:r>
              <a:rPr lang="en-US" altLang="id-ID" dirty="0"/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</a:t>
            </a:r>
            <a:r>
              <a:rPr lang="en-US" altLang="id-ID" dirty="0" err="1"/>
              <a:t>tindak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(</a:t>
            </a:r>
            <a:r>
              <a:rPr lang="en-US" altLang="id-ID" dirty="0" err="1"/>
              <a:t>tugas</a:t>
            </a:r>
            <a:r>
              <a:rPr lang="en-US" altLang="id-ID" dirty="0"/>
              <a:t>) </a:t>
            </a:r>
            <a:r>
              <a:rPr lang="en-US" altLang="id-ID" dirty="0" err="1"/>
              <a:t>menjadi</a:t>
            </a:r>
            <a:r>
              <a:rPr lang="en-US" altLang="id-ID" dirty="0"/>
              <a:t>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.</a:t>
            </a:r>
            <a:endParaRPr lang="id-ID" altLang="id-ID" dirty="0"/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en-US" altLang="id-ID" dirty="0" err="1"/>
              <a:t>Bahan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akan</a:t>
            </a:r>
            <a:r>
              <a:rPr lang="en-US" altLang="id-ID" dirty="0"/>
              <a:t> </a:t>
            </a:r>
            <a:r>
              <a:rPr lang="en-US" altLang="id-ID" dirty="0" err="1"/>
              <a:t>menyatu</a:t>
            </a:r>
            <a:r>
              <a:rPr lang="en-US" altLang="id-ID" dirty="0"/>
              <a:t> </a:t>
            </a:r>
            <a:r>
              <a:rPr lang="en-US" altLang="id-ID" dirty="0" err="1"/>
              <a:t>atau</a:t>
            </a:r>
            <a:r>
              <a:rPr lang="en-US" altLang="id-ID" dirty="0"/>
              <a:t> </a:t>
            </a:r>
            <a:r>
              <a:rPr lang="en-US" altLang="id-ID" dirty="0" err="1"/>
              <a:t>menjadi</a:t>
            </a:r>
            <a:r>
              <a:rPr lang="en-US" altLang="id-ID" dirty="0"/>
              <a:t> </a:t>
            </a:r>
            <a:r>
              <a:rPr lang="en-US" altLang="id-ID" dirty="0" err="1"/>
              <a:t>bagian</a:t>
            </a:r>
            <a:r>
              <a:rPr lang="en-US" altLang="id-ID" dirty="0"/>
              <a:t> </a:t>
            </a:r>
            <a:r>
              <a:rPr lang="en-US" altLang="id-ID" dirty="0" err="1"/>
              <a:t>dari</a:t>
            </a:r>
            <a:r>
              <a:rPr lang="en-US" altLang="id-ID" dirty="0"/>
              <a:t>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.</a:t>
            </a:r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id-ID" dirty="0"/>
              <a:t>D</a:t>
            </a:r>
            <a:r>
              <a:rPr lang="en-US" dirty="0" err="1"/>
              <a:t>apat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BENDA BERUJUD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misalnya</a:t>
            </a:r>
            <a:r>
              <a:rPr lang="en-US" dirty="0"/>
              <a:t> </a:t>
            </a:r>
            <a:r>
              <a:rPr lang="en-US" u="sng" dirty="0"/>
              <a:t>KAYU</a:t>
            </a:r>
            <a:r>
              <a:rPr lang="id-ID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tukang</a:t>
            </a:r>
            <a:r>
              <a:rPr lang="en-US" dirty="0"/>
              <a:t> </a:t>
            </a:r>
            <a:r>
              <a:rPr lang="en-US" dirty="0" err="1"/>
              <a:t>kayu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mebel</a:t>
            </a:r>
            <a:endParaRPr lang="id-ID" dirty="0"/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id-ID" dirty="0"/>
              <a:t>Dapat juga berupa </a:t>
            </a:r>
            <a:r>
              <a:rPr lang="en-US" b="1" dirty="0">
                <a:solidFill>
                  <a:srgbClr val="FF0000"/>
                </a:solidFill>
              </a:rPr>
              <a:t>BENDA TAK BERUJUD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misalnya</a:t>
            </a:r>
            <a:r>
              <a:rPr lang="en-US" dirty="0"/>
              <a:t> </a:t>
            </a:r>
            <a:r>
              <a:rPr lang="en-US" u="sng" dirty="0"/>
              <a:t>DATA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Pengolah</a:t>
            </a:r>
            <a:r>
              <a:rPr lang="en-US" dirty="0"/>
              <a:t> Data, INFORMASI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pramu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.</a:t>
            </a:r>
            <a:endParaRPr lang="id-ID" u="sng" dirty="0"/>
          </a:p>
          <a:p>
            <a:pPr marL="354013" lvl="1">
              <a:buFont typeface="Wingdings" panose="05000000000000000000" pitchFamily="2" charset="2"/>
              <a:buChar char="§"/>
            </a:pPr>
            <a:endParaRPr lang="id-ID" altLang="en-US" sz="2800" dirty="0">
              <a:latin typeface="Century Gothic" panose="020B0502020202020204" pitchFamily="34" charset="0"/>
            </a:endParaRPr>
          </a:p>
          <a:p>
            <a:pPr marL="68263" lvl="1" indent="0">
              <a:buNone/>
            </a:pPr>
            <a:endParaRPr lang="en-US" alt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32755"/>
      </p:ext>
    </p:extLst>
  </p:cSld>
  <p:clrMapOvr>
    <a:masterClrMapping/>
  </p:clrMapOvr>
  <p:transition spd="slow"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11960" y="476672"/>
            <a:ext cx="4940710" cy="864096"/>
          </a:xfrm>
        </p:spPr>
        <p:txBody>
          <a:bodyPr>
            <a:normAutofit fontScale="90000"/>
          </a:bodyPr>
          <a:lstStyle/>
          <a:p>
            <a:r>
              <a:rPr lang="id-ID" sz="3200" b="1" dirty="0">
                <a:solidFill>
                  <a:srgbClr val="C00000"/>
                </a:solidFill>
                <a:latin typeface="Century Gothic" pitchFamily="34" charset="0"/>
              </a:rPr>
              <a:t>8. PERANGKAT/ALAT KERJA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820472" cy="5400600"/>
          </a:xfrm>
        </p:spPr>
        <p:txBody>
          <a:bodyPr>
            <a:normAutofit fontScale="92500" lnSpcReduction="10000"/>
          </a:bodyPr>
          <a:lstStyle/>
          <a:p>
            <a:pPr marL="354013" lvl="1">
              <a:buFont typeface="Wingdings" panose="05000000000000000000" pitchFamily="2" charset="2"/>
              <a:buChar char="§"/>
            </a:pPr>
            <a:r>
              <a:rPr lang="en-US" altLang="id-ID" dirty="0" err="1"/>
              <a:t>Adalah</a:t>
            </a:r>
            <a:r>
              <a:rPr lang="id-ID" altLang="id-ID" dirty="0"/>
              <a:t> ALAT </a:t>
            </a:r>
            <a:r>
              <a:rPr lang="en-US" dirty="0"/>
              <a:t>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memproses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.</a:t>
            </a:r>
            <a:endParaRPr lang="id-ID" dirty="0"/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id-ID" dirty="0"/>
              <a:t>Digunakan berulang-ulang  &amp; tidak menjadi hasil kerja</a:t>
            </a:r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id-ID" dirty="0"/>
              <a:t>Alat kerja dapat berupa:</a:t>
            </a:r>
          </a:p>
          <a:p>
            <a:pPr marL="811213" lvl="1" indent="-457200"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en-US" altLang="id-ID" b="1" dirty="0" err="1">
                <a:solidFill>
                  <a:srgbClr val="FF0000"/>
                </a:solidFill>
              </a:rPr>
              <a:t>Mesin</a:t>
            </a:r>
            <a:r>
              <a:rPr lang="id-ID" altLang="id-ID" dirty="0"/>
              <a:t>,</a:t>
            </a:r>
            <a:r>
              <a:rPr lang="en-US" altLang="id-ID" dirty="0" err="1"/>
              <a:t>misalnya</a:t>
            </a:r>
            <a:r>
              <a:rPr lang="en-US" altLang="id-ID" dirty="0"/>
              <a:t> </a:t>
            </a:r>
            <a:r>
              <a:rPr lang="en-US" altLang="id-ID" dirty="0" err="1"/>
              <a:t>mesin</a:t>
            </a:r>
            <a:r>
              <a:rPr lang="en-US" altLang="id-ID" dirty="0"/>
              <a:t> </a:t>
            </a:r>
            <a:r>
              <a:rPr lang="en-US" altLang="id-ID" dirty="0" err="1"/>
              <a:t>ketik</a:t>
            </a:r>
            <a:r>
              <a:rPr lang="en-US" altLang="id-ID" dirty="0"/>
              <a:t>, </a:t>
            </a:r>
            <a:r>
              <a:rPr lang="en-US" altLang="id-ID" dirty="0" err="1"/>
              <a:t>mesin</a:t>
            </a:r>
            <a:r>
              <a:rPr lang="en-US" altLang="id-ID" dirty="0"/>
              <a:t> </a:t>
            </a:r>
            <a:r>
              <a:rPr lang="en-US" altLang="id-ID" dirty="0" err="1"/>
              <a:t>bubut</a:t>
            </a:r>
            <a:r>
              <a:rPr lang="en-US" altLang="id-ID" dirty="0"/>
              <a:t> </a:t>
            </a:r>
            <a:r>
              <a:rPr lang="en-US" altLang="id-ID" dirty="0" err="1"/>
              <a:t>logam</a:t>
            </a:r>
            <a:r>
              <a:rPr lang="en-US" altLang="id-ID" dirty="0"/>
              <a:t> </a:t>
            </a:r>
            <a:r>
              <a:rPr lang="en-US" altLang="id-ID" dirty="0" err="1"/>
              <a:t>dll</a:t>
            </a:r>
            <a:endParaRPr lang="id-ID" altLang="id-ID" dirty="0"/>
          </a:p>
          <a:p>
            <a:pPr marL="811213" lvl="1" indent="-457200"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en-US" altLang="id-ID" b="1" dirty="0" err="1"/>
              <a:t>Perkakas</a:t>
            </a:r>
            <a:r>
              <a:rPr lang="en-US" altLang="id-ID" b="1" dirty="0"/>
              <a:t> </a:t>
            </a:r>
            <a:r>
              <a:rPr lang="en-US" altLang="id-ID" b="1" dirty="0" err="1"/>
              <a:t>tangan</a:t>
            </a:r>
            <a:r>
              <a:rPr lang="en-US" altLang="id-ID" dirty="0"/>
              <a:t>, </a:t>
            </a:r>
            <a:r>
              <a:rPr lang="en-US" altLang="id-ID" dirty="0" err="1"/>
              <a:t>misalnya</a:t>
            </a:r>
            <a:r>
              <a:rPr lang="en-US" altLang="id-ID" dirty="0"/>
              <a:t> </a:t>
            </a:r>
            <a:r>
              <a:rPr lang="en-US" altLang="id-ID" dirty="0" err="1"/>
              <a:t>pahat</a:t>
            </a:r>
            <a:r>
              <a:rPr lang="en-US" altLang="id-ID" dirty="0"/>
              <a:t>, </a:t>
            </a:r>
            <a:r>
              <a:rPr lang="en-US" altLang="id-ID" dirty="0" err="1"/>
              <a:t>martil</a:t>
            </a:r>
            <a:r>
              <a:rPr lang="id-ID" altLang="id-ID" dirty="0"/>
              <a:t> dll</a:t>
            </a:r>
          </a:p>
          <a:p>
            <a:pPr marL="811213" lvl="1" indent="-457200"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en-US" altLang="id-ID" b="1" dirty="0" err="1">
                <a:solidFill>
                  <a:srgbClr val="00B050"/>
                </a:solidFill>
              </a:rPr>
              <a:t>Perlengkapan</a:t>
            </a:r>
            <a:r>
              <a:rPr lang="en-US" altLang="id-ID" dirty="0"/>
              <a:t>, </a:t>
            </a:r>
            <a:r>
              <a:rPr lang="en-US" altLang="id-ID" dirty="0" err="1"/>
              <a:t>alat</a:t>
            </a:r>
            <a:r>
              <a:rPr lang="en-US" altLang="id-ID" dirty="0"/>
              <a:t> yang </a:t>
            </a:r>
            <a:r>
              <a:rPr lang="en-US" altLang="id-ID" dirty="0" err="1"/>
              <a:t>tidak</a:t>
            </a:r>
            <a:r>
              <a:rPr lang="en-US" altLang="id-ID" dirty="0"/>
              <a:t> </a:t>
            </a:r>
            <a:r>
              <a:rPr lang="en-US" altLang="id-ID" dirty="0" err="1"/>
              <a:t>langsung</a:t>
            </a:r>
            <a:r>
              <a:rPr lang="en-US" altLang="id-ID" dirty="0"/>
              <a:t> </a:t>
            </a:r>
            <a:r>
              <a:rPr lang="en-US" altLang="id-ID" dirty="0" err="1"/>
              <a:t>digunakan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memproses</a:t>
            </a:r>
            <a:r>
              <a:rPr lang="en-US" altLang="id-ID" dirty="0"/>
              <a:t> </a:t>
            </a:r>
            <a:r>
              <a:rPr lang="en-US" altLang="id-ID" dirty="0" err="1"/>
              <a:t>bahan</a:t>
            </a:r>
            <a:r>
              <a:rPr lang="en-US" altLang="id-ID" dirty="0"/>
              <a:t> </a:t>
            </a:r>
            <a:r>
              <a:rPr lang="en-US" altLang="id-ID" dirty="0" err="1"/>
              <a:t>menjadi</a:t>
            </a:r>
            <a:r>
              <a:rPr lang="en-US" altLang="id-ID" dirty="0"/>
              <a:t>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, </a:t>
            </a:r>
            <a:r>
              <a:rPr lang="en-US" altLang="id-ID" dirty="0" err="1"/>
              <a:t>tetapi</a:t>
            </a:r>
            <a:r>
              <a:rPr lang="en-US" altLang="id-ID" dirty="0"/>
              <a:t> </a:t>
            </a:r>
            <a:r>
              <a:rPr lang="en-US" altLang="id-ID" dirty="0" err="1"/>
              <a:t>diperlukan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menunjang</a:t>
            </a:r>
            <a:r>
              <a:rPr lang="en-US" altLang="id-ID" dirty="0"/>
              <a:t> </a:t>
            </a:r>
            <a:r>
              <a:rPr lang="en-US" altLang="id-ID" dirty="0" err="1"/>
              <a:t>pemrosesan</a:t>
            </a:r>
            <a:r>
              <a:rPr lang="en-US" altLang="id-ID" dirty="0"/>
              <a:t> </a:t>
            </a:r>
            <a:r>
              <a:rPr lang="en-US" altLang="id-ID" dirty="0" err="1"/>
              <a:t>tsb</a:t>
            </a:r>
            <a:r>
              <a:rPr lang="en-US" altLang="id-ID" dirty="0"/>
              <a:t>. </a:t>
            </a:r>
            <a:r>
              <a:rPr lang="en-US" altLang="id-ID" dirty="0" err="1"/>
              <a:t>Misalnya</a:t>
            </a:r>
            <a:r>
              <a:rPr lang="en-US" altLang="id-ID" dirty="0"/>
              <a:t> </a:t>
            </a:r>
            <a:r>
              <a:rPr lang="en-US" altLang="id-ID" dirty="0" err="1"/>
              <a:t>sarung</a:t>
            </a:r>
            <a:r>
              <a:rPr lang="en-US" altLang="id-ID" dirty="0"/>
              <a:t> </a:t>
            </a:r>
            <a:r>
              <a:rPr lang="en-US" altLang="id-ID" dirty="0" err="1"/>
              <a:t>tangan</a:t>
            </a:r>
            <a:r>
              <a:rPr lang="en-US" altLang="id-ID" dirty="0"/>
              <a:t> </a:t>
            </a:r>
            <a:r>
              <a:rPr lang="en-US" altLang="id-ID" dirty="0" err="1"/>
              <a:t>bagi</a:t>
            </a:r>
            <a:r>
              <a:rPr lang="en-US" altLang="id-ID" dirty="0"/>
              <a:t> </a:t>
            </a:r>
            <a:r>
              <a:rPr lang="en-US" altLang="id-ID" dirty="0" err="1"/>
              <a:t>analis</a:t>
            </a:r>
            <a:r>
              <a:rPr lang="en-US" altLang="id-ID" dirty="0"/>
              <a:t> </a:t>
            </a:r>
            <a:r>
              <a:rPr lang="en-US" altLang="id-ID" dirty="0" err="1"/>
              <a:t>kimia</a:t>
            </a:r>
            <a:r>
              <a:rPr lang="en-US" altLang="id-ID" dirty="0"/>
              <a:t> </a:t>
            </a:r>
            <a:r>
              <a:rPr lang="en-US" altLang="id-ID" dirty="0" err="1"/>
              <a:t>dll</a:t>
            </a:r>
            <a:endParaRPr lang="en-US" altLang="id-ID" dirty="0"/>
          </a:p>
          <a:p>
            <a:pPr marL="811213" lvl="1" indent="-457200"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en-US" altLang="id-ID" b="1" dirty="0" err="1">
                <a:solidFill>
                  <a:srgbClr val="00B0F0"/>
                </a:solidFill>
              </a:rPr>
              <a:t>Alat-alat</a:t>
            </a:r>
            <a:r>
              <a:rPr lang="en-US" altLang="id-ID" b="1" dirty="0">
                <a:solidFill>
                  <a:srgbClr val="00B0F0"/>
                </a:solidFill>
              </a:rPr>
              <a:t> lain</a:t>
            </a:r>
            <a:r>
              <a:rPr lang="en-US" altLang="id-ID" dirty="0">
                <a:solidFill>
                  <a:srgbClr val="00B0F0"/>
                </a:solidFill>
              </a:rPr>
              <a:t> </a:t>
            </a:r>
            <a:r>
              <a:rPr lang="en-US" altLang="id-ID" dirty="0"/>
              <a:t>yang </a:t>
            </a:r>
            <a:r>
              <a:rPr lang="en-US" altLang="id-ID" dirty="0" err="1"/>
              <a:t>tidak</a:t>
            </a:r>
            <a:r>
              <a:rPr lang="en-US" altLang="id-ID" dirty="0"/>
              <a:t> </a:t>
            </a:r>
            <a:r>
              <a:rPr lang="en-US" altLang="id-ID" dirty="0" err="1"/>
              <a:t>dikatagorikan</a:t>
            </a:r>
            <a:r>
              <a:rPr lang="en-US" altLang="id-ID" dirty="0"/>
              <a:t> </a:t>
            </a:r>
            <a:r>
              <a:rPr lang="en-US" altLang="id-ID" dirty="0" err="1"/>
              <a:t>sebagai</a:t>
            </a:r>
            <a:r>
              <a:rPr lang="en-US" altLang="id-ID" dirty="0"/>
              <a:t> </a:t>
            </a:r>
            <a:r>
              <a:rPr lang="en-US" altLang="id-ID" dirty="0" err="1"/>
              <a:t>mesin</a:t>
            </a:r>
            <a:r>
              <a:rPr lang="en-US" altLang="id-ID" dirty="0"/>
              <a:t>, </a:t>
            </a:r>
            <a:r>
              <a:rPr lang="en-US" altLang="id-ID" dirty="0" err="1"/>
              <a:t>perkakas</a:t>
            </a:r>
            <a:r>
              <a:rPr lang="en-US" altLang="id-ID" dirty="0"/>
              <a:t> </a:t>
            </a:r>
            <a:r>
              <a:rPr lang="en-US" altLang="id-ID" dirty="0" err="1"/>
              <a:t>tangan</a:t>
            </a:r>
            <a:r>
              <a:rPr lang="en-US" altLang="id-ID" dirty="0"/>
              <a:t>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perlengkapan</a:t>
            </a:r>
            <a:r>
              <a:rPr lang="en-US" altLang="id-ID" dirty="0"/>
              <a:t>. </a:t>
            </a:r>
            <a:r>
              <a:rPr lang="en-US" altLang="id-ID" dirty="0" err="1"/>
              <a:t>Misalnya</a:t>
            </a:r>
            <a:r>
              <a:rPr lang="en-US" altLang="id-ID" dirty="0"/>
              <a:t> Bagan, </a:t>
            </a:r>
            <a:r>
              <a:rPr lang="en-US" altLang="id-ID" dirty="0" err="1"/>
              <a:t>Lembaran</a:t>
            </a:r>
            <a:r>
              <a:rPr lang="en-US" altLang="id-ID" dirty="0"/>
              <a:t> UU </a:t>
            </a:r>
            <a:r>
              <a:rPr lang="en-US" altLang="id-ID" dirty="0" err="1"/>
              <a:t>dll</a:t>
            </a:r>
            <a:endParaRPr lang="en-US" dirty="0"/>
          </a:p>
          <a:p>
            <a:pPr marL="354013" lvl="1">
              <a:buFont typeface="Wingdings" panose="05000000000000000000" pitchFamily="2" charset="2"/>
              <a:buChar char="§"/>
            </a:pPr>
            <a:endParaRPr lang="en-US" alt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99292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820472" cy="4968552"/>
          </a:xfrm>
        </p:spPr>
        <p:txBody>
          <a:bodyPr>
            <a:normAutofit fontScale="92500" lnSpcReduction="10000"/>
          </a:bodyPr>
          <a:lstStyle/>
          <a:p>
            <a:pPr marL="354013" lvl="1">
              <a:buFont typeface="Wingdings" panose="05000000000000000000" pitchFamily="2" charset="2"/>
              <a:buChar char="§"/>
            </a:pPr>
            <a:r>
              <a:rPr lang="en-US" altLang="id-ID" dirty="0" err="1"/>
              <a:t>adalah</a:t>
            </a:r>
            <a:r>
              <a:rPr lang="en-US" altLang="id-ID" dirty="0"/>
              <a:t> </a:t>
            </a:r>
            <a:r>
              <a:rPr lang="en-US" altLang="id-ID" dirty="0" err="1"/>
              <a:t>adalah</a:t>
            </a:r>
            <a:r>
              <a:rPr lang="en-US" altLang="id-ID" dirty="0"/>
              <a:t> </a:t>
            </a:r>
            <a:r>
              <a:rPr lang="en-US" altLang="id-ID" dirty="0" err="1"/>
              <a:t>produk</a:t>
            </a:r>
            <a:r>
              <a:rPr lang="en-US" altLang="id-ID" dirty="0"/>
              <a:t> yang </a:t>
            </a:r>
            <a:r>
              <a:rPr lang="en-US" altLang="id-ID" dirty="0" err="1"/>
              <a:t>harus</a:t>
            </a:r>
            <a:r>
              <a:rPr lang="en-US" altLang="id-ID" dirty="0"/>
              <a:t> </a:t>
            </a:r>
            <a:r>
              <a:rPr lang="en-US" altLang="id-ID" dirty="0" err="1"/>
              <a:t>dicapai</a:t>
            </a:r>
            <a:r>
              <a:rPr lang="en-US" altLang="id-ID" dirty="0"/>
              <a:t> </a:t>
            </a:r>
            <a:r>
              <a:rPr lang="en-US" altLang="id-ID" dirty="0" err="1"/>
              <a:t>oleh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.</a:t>
            </a:r>
            <a:endParaRPr lang="id-ID" altLang="id-ID" dirty="0"/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en-US" altLang="id-ID" dirty="0" err="1"/>
              <a:t>dihasilkan</a:t>
            </a:r>
            <a:r>
              <a:rPr lang="en-US" altLang="id-ID" dirty="0"/>
              <a:t> </a:t>
            </a:r>
            <a:r>
              <a:rPr lang="en-US" altLang="id-ID" dirty="0" err="1"/>
              <a:t>dari</a:t>
            </a:r>
            <a:r>
              <a:rPr lang="en-US" altLang="id-ID" dirty="0"/>
              <a:t> </a:t>
            </a:r>
            <a:r>
              <a:rPr lang="en-US" altLang="id-ID" sz="3200" b="1" dirty="0" err="1">
                <a:solidFill>
                  <a:srgbClr val="00B0F0"/>
                </a:solidFill>
              </a:rPr>
              <a:t>bahan</a:t>
            </a:r>
            <a:r>
              <a:rPr lang="en-US" altLang="id-ID" sz="3200" b="1" dirty="0">
                <a:solidFill>
                  <a:srgbClr val="00B0F0"/>
                </a:solidFill>
              </a:rPr>
              <a:t> </a:t>
            </a:r>
            <a:r>
              <a:rPr lang="en-US" altLang="id-ID" sz="3200" b="1" dirty="0" err="1">
                <a:solidFill>
                  <a:srgbClr val="00B0F0"/>
                </a:solidFill>
              </a:rPr>
              <a:t>kerja</a:t>
            </a:r>
            <a:r>
              <a:rPr lang="en-US" altLang="id-ID" dirty="0"/>
              <a:t>.</a:t>
            </a:r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id-ID" dirty="0"/>
              <a:t>Hasil kerja dapat berupa:</a:t>
            </a:r>
          </a:p>
          <a:p>
            <a:pPr marL="811213" lvl="1" indent="-457200"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en-US" altLang="id-ID" b="1" dirty="0">
                <a:solidFill>
                  <a:srgbClr val="FF0000"/>
                </a:solidFill>
              </a:rPr>
              <a:t>BENDA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/>
              <a:t>misalnya</a:t>
            </a:r>
            <a:r>
              <a:rPr lang="en-US" altLang="id-ID" dirty="0"/>
              <a:t> : </a:t>
            </a:r>
            <a:r>
              <a:rPr lang="en-US" altLang="id-ID" dirty="0" err="1"/>
              <a:t>ketikan</a:t>
            </a:r>
            <a:r>
              <a:rPr lang="en-US" altLang="id-ID" dirty="0"/>
              <a:t> </a:t>
            </a:r>
            <a:r>
              <a:rPr lang="en-US" altLang="id-ID" dirty="0" err="1"/>
              <a:t>surat</a:t>
            </a:r>
            <a:r>
              <a:rPr lang="en-US" altLang="id-ID" dirty="0"/>
              <a:t>,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juru</a:t>
            </a:r>
            <a:r>
              <a:rPr lang="en-US" altLang="id-ID" dirty="0"/>
              <a:t> </a:t>
            </a:r>
            <a:r>
              <a:rPr lang="en-US" altLang="id-ID" dirty="0" err="1"/>
              <a:t>ketik</a:t>
            </a:r>
            <a:r>
              <a:rPr lang="en-US" altLang="id-ID" dirty="0"/>
              <a:t> </a:t>
            </a:r>
            <a:r>
              <a:rPr lang="en-US" altLang="id-ID" b="1" dirty="0" err="1"/>
              <a:t>Perkakas</a:t>
            </a:r>
            <a:r>
              <a:rPr lang="en-US" altLang="id-ID" b="1" dirty="0"/>
              <a:t> </a:t>
            </a:r>
            <a:r>
              <a:rPr lang="en-US" altLang="id-ID" b="1" dirty="0" err="1"/>
              <a:t>tangan</a:t>
            </a:r>
            <a:r>
              <a:rPr lang="en-US" altLang="id-ID" dirty="0"/>
              <a:t>, </a:t>
            </a:r>
            <a:r>
              <a:rPr lang="en-US" altLang="id-ID" dirty="0" err="1"/>
              <a:t>misalnya</a:t>
            </a:r>
            <a:r>
              <a:rPr lang="en-US" altLang="id-ID" dirty="0"/>
              <a:t> </a:t>
            </a:r>
            <a:r>
              <a:rPr lang="en-US" altLang="id-ID" dirty="0" err="1"/>
              <a:t>pahat</a:t>
            </a:r>
            <a:r>
              <a:rPr lang="en-US" altLang="id-ID" dirty="0"/>
              <a:t>, </a:t>
            </a:r>
            <a:r>
              <a:rPr lang="en-US" altLang="id-ID" dirty="0" err="1"/>
              <a:t>martil</a:t>
            </a:r>
            <a:r>
              <a:rPr lang="id-ID" altLang="id-ID" dirty="0"/>
              <a:t> dll</a:t>
            </a:r>
          </a:p>
          <a:p>
            <a:pPr marL="811213" lvl="1" indent="-457200"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en-US" altLang="id-ID" b="1" dirty="0"/>
              <a:t>JASA</a:t>
            </a:r>
            <a:r>
              <a:rPr lang="en-US" altLang="id-ID" dirty="0"/>
              <a:t> </a:t>
            </a:r>
            <a:r>
              <a:rPr lang="en-US" altLang="id-ID" dirty="0" err="1"/>
              <a:t>misalnya</a:t>
            </a:r>
            <a:r>
              <a:rPr lang="en-US" altLang="id-ID" dirty="0"/>
              <a:t> : </a:t>
            </a:r>
            <a:r>
              <a:rPr lang="en-US" altLang="id-ID" dirty="0" err="1"/>
              <a:t>layanan</a:t>
            </a:r>
            <a:r>
              <a:rPr lang="en-US" altLang="id-ID" dirty="0"/>
              <a:t> </a:t>
            </a:r>
            <a:r>
              <a:rPr lang="en-US" altLang="id-ID" dirty="0" err="1"/>
              <a:t>tamu</a:t>
            </a:r>
            <a:r>
              <a:rPr lang="en-US" altLang="id-ID" dirty="0"/>
              <a:t>,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pramu</a:t>
            </a:r>
            <a:r>
              <a:rPr lang="en-US" altLang="id-ID" dirty="0"/>
              <a:t> </a:t>
            </a:r>
            <a:r>
              <a:rPr lang="en-US" altLang="id-ID" dirty="0" err="1"/>
              <a:t>tamu</a:t>
            </a:r>
            <a:endParaRPr lang="en-US" altLang="id-ID" dirty="0"/>
          </a:p>
          <a:p>
            <a:pPr marL="811213" lvl="1" indent="-457200"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en-US" altLang="id-ID" b="1" dirty="0">
                <a:solidFill>
                  <a:srgbClr val="00B050"/>
                </a:solidFill>
              </a:rPr>
              <a:t>INFORMASI</a:t>
            </a:r>
            <a:r>
              <a:rPr lang="en-US" altLang="id-ID" dirty="0">
                <a:solidFill>
                  <a:srgbClr val="00B050"/>
                </a:solidFill>
              </a:rPr>
              <a:t> </a:t>
            </a:r>
            <a:r>
              <a:rPr lang="en-US" altLang="id-ID" dirty="0" err="1"/>
              <a:t>misalnya</a:t>
            </a:r>
            <a:r>
              <a:rPr lang="en-US" altLang="id-ID" dirty="0"/>
              <a:t> : </a:t>
            </a:r>
            <a:r>
              <a:rPr lang="en-US" altLang="id-ID" dirty="0" err="1"/>
              <a:t>kumpulan</a:t>
            </a:r>
            <a:r>
              <a:rPr lang="en-US" altLang="id-ID" dirty="0"/>
              <a:t> data,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pengumpul</a:t>
            </a:r>
            <a:r>
              <a:rPr lang="en-US" altLang="id-ID" dirty="0"/>
              <a:t> data</a:t>
            </a:r>
            <a:endParaRPr lang="en-US" dirty="0"/>
          </a:p>
          <a:p>
            <a:pPr marL="354013" lvl="1">
              <a:buFont typeface="Wingdings" panose="05000000000000000000" pitchFamily="2" charset="2"/>
              <a:buChar char="§"/>
            </a:pPr>
            <a:r>
              <a:rPr lang="en-US" altLang="id-ID" b="1" dirty="0" err="1"/>
              <a:t>Untuk</a:t>
            </a:r>
            <a:r>
              <a:rPr lang="en-US" altLang="id-ID" b="1" dirty="0"/>
              <a:t> </a:t>
            </a:r>
            <a:r>
              <a:rPr lang="en-US" altLang="id-ID" b="1" dirty="0" err="1"/>
              <a:t>Jabatan</a:t>
            </a:r>
            <a:r>
              <a:rPr lang="en-US" altLang="id-ID" b="1" dirty="0"/>
              <a:t> </a:t>
            </a:r>
            <a:r>
              <a:rPr lang="en-US" altLang="id-ID" b="1" dirty="0" err="1"/>
              <a:t>Struktural</a:t>
            </a:r>
            <a:r>
              <a:rPr lang="en-US" altLang="id-ID" dirty="0"/>
              <a:t>, </a:t>
            </a:r>
            <a:r>
              <a:rPr lang="en-US" altLang="id-ID" dirty="0" err="1"/>
              <a:t>disamping</a:t>
            </a:r>
            <a:r>
              <a:rPr lang="en-US" altLang="id-ID" dirty="0"/>
              <a:t> </a:t>
            </a:r>
            <a:r>
              <a:rPr lang="en-US" altLang="id-ID" dirty="0" err="1"/>
              <a:t>hasil</a:t>
            </a:r>
            <a:r>
              <a:rPr lang="en-US" altLang="id-ID" dirty="0"/>
              <a:t> yang </a:t>
            </a:r>
            <a:r>
              <a:rPr lang="en-US" altLang="id-ID" dirty="0" err="1"/>
              <a:t>sifatnya</a:t>
            </a:r>
            <a:r>
              <a:rPr lang="en-US" altLang="id-ID" dirty="0"/>
              <a:t> </a:t>
            </a:r>
            <a:r>
              <a:rPr lang="en-US" altLang="id-ID" dirty="0" err="1"/>
              <a:t>tekni</a:t>
            </a:r>
            <a:r>
              <a:rPr lang="id-ID" altLang="id-ID" dirty="0"/>
              <a:t>s</a:t>
            </a:r>
            <a:r>
              <a:rPr lang="en-US" altLang="id-ID" dirty="0"/>
              <a:t> yang </a:t>
            </a:r>
            <a:r>
              <a:rPr lang="en-US" altLang="id-ID" dirty="0" err="1"/>
              <a:t>dihasilkan</a:t>
            </a:r>
            <a:r>
              <a:rPr lang="en-US" altLang="id-ID" dirty="0"/>
              <a:t> </a:t>
            </a:r>
            <a:r>
              <a:rPr lang="en-US" altLang="id-ID" dirty="0" err="1"/>
              <a:t>oleh</a:t>
            </a:r>
            <a:r>
              <a:rPr lang="en-US" altLang="id-ID" dirty="0"/>
              <a:t> </a:t>
            </a:r>
            <a:r>
              <a:rPr lang="en-US" altLang="id-ID" dirty="0" err="1"/>
              <a:t>tugas-tugas</a:t>
            </a:r>
            <a:r>
              <a:rPr lang="en-US" altLang="id-ID" dirty="0"/>
              <a:t> </a:t>
            </a:r>
            <a:r>
              <a:rPr lang="en-US" altLang="id-ID" dirty="0" err="1"/>
              <a:t>tekni</a:t>
            </a:r>
            <a:r>
              <a:rPr lang="id-ID" altLang="id-ID" dirty="0"/>
              <a:t>s</a:t>
            </a:r>
            <a:r>
              <a:rPr lang="en-US" altLang="id-ID" dirty="0"/>
              <a:t>, juga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dari</a:t>
            </a:r>
            <a:r>
              <a:rPr lang="en-US" altLang="id-ID" dirty="0"/>
              <a:t> </a:t>
            </a:r>
            <a:r>
              <a:rPr lang="en-US" altLang="id-ID" dirty="0" err="1"/>
              <a:t>tugas</a:t>
            </a:r>
            <a:r>
              <a:rPr lang="en-US" altLang="id-ID" dirty="0"/>
              <a:t> </a:t>
            </a:r>
            <a:r>
              <a:rPr lang="en-US" altLang="id-ID" dirty="0" err="1"/>
              <a:t>manajerial</a:t>
            </a:r>
            <a:r>
              <a:rPr lang="en-US" altLang="id-ID" dirty="0"/>
              <a:t>.</a:t>
            </a:r>
          </a:p>
          <a:p>
            <a:pPr marL="354013" lvl="1">
              <a:buFont typeface="Wingdings" panose="05000000000000000000" pitchFamily="2" charset="2"/>
              <a:buChar char="§"/>
            </a:pPr>
            <a:endParaRPr lang="id-ID" altLang="en-US" sz="2800" dirty="0">
              <a:latin typeface="Century Gothic" panose="020B0502020202020204" pitchFamily="34" charset="0"/>
            </a:endParaRPr>
          </a:p>
          <a:p>
            <a:pPr marL="68263" lvl="1" indent="0">
              <a:buNone/>
            </a:pPr>
            <a:endParaRPr lang="en-US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85403" y="620688"/>
            <a:ext cx="3695109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9. HASIL KERJA</a:t>
            </a:r>
          </a:p>
        </p:txBody>
      </p:sp>
    </p:spTree>
    <p:extLst>
      <p:ext uri="{BB962C8B-B14F-4D97-AF65-F5344CB8AC3E}">
        <p14:creationId xmlns:p14="http://schemas.microsoft.com/office/powerpoint/2010/main" val="71310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8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980728"/>
            <a:ext cx="8712968" cy="7200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Century Gothic" pitchFamily="34" charset="0"/>
              </a:rPr>
              <a:t>10. TANGGUNG JAWAB</a:t>
            </a:r>
            <a:endParaRPr lang="id-ID" sz="2800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altLang="id-ID" dirty="0" err="1"/>
              <a:t>Rincian</a:t>
            </a:r>
            <a:r>
              <a:rPr lang="en-US" altLang="id-ID" dirty="0"/>
              <a:t> </a:t>
            </a:r>
            <a:r>
              <a:rPr lang="en-US" altLang="id-ID" dirty="0" err="1"/>
              <a:t>atas</a:t>
            </a:r>
            <a:r>
              <a:rPr lang="en-US" altLang="id-ID" dirty="0"/>
              <a:t> </a:t>
            </a:r>
            <a:r>
              <a:rPr lang="en-US" altLang="id-ID" dirty="0" err="1"/>
              <a:t>segala</a:t>
            </a:r>
            <a:r>
              <a:rPr lang="en-US" altLang="id-ID" dirty="0"/>
              <a:t> </a:t>
            </a:r>
            <a:r>
              <a:rPr lang="en-US" altLang="id-ID" dirty="0" err="1"/>
              <a:t>sesuatu</a:t>
            </a:r>
            <a:r>
              <a:rPr lang="en-US" altLang="id-ID" dirty="0"/>
              <a:t> yang </a:t>
            </a:r>
            <a:r>
              <a:rPr lang="en-US" altLang="id-ID" dirty="0" err="1"/>
              <a:t>dipertanggungjawabkan</a:t>
            </a:r>
            <a:r>
              <a:rPr lang="en-US" altLang="id-ID" dirty="0"/>
              <a:t> </a:t>
            </a:r>
            <a:r>
              <a:rPr lang="en-US" altLang="id-ID" dirty="0" err="1"/>
              <a:t>kepada</a:t>
            </a:r>
            <a:r>
              <a:rPr lang="en-US" altLang="id-ID" dirty="0"/>
              <a:t> </a:t>
            </a:r>
            <a:r>
              <a:rPr lang="en-US" altLang="id-ID" dirty="0" err="1"/>
              <a:t>pemegang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beserta</a:t>
            </a:r>
            <a:r>
              <a:rPr lang="en-US" altLang="id-ID" dirty="0"/>
              <a:t> </a:t>
            </a:r>
            <a:r>
              <a:rPr lang="en-US" altLang="id-ID" dirty="0" err="1"/>
              <a:t>segi-seginya</a:t>
            </a:r>
            <a:endParaRPr lang="id-ID" altLang="id-ID" dirty="0"/>
          </a:p>
          <a:p>
            <a:r>
              <a:rPr lang="en-US" b="1" dirty="0" err="1">
                <a:solidFill>
                  <a:srgbClr val="FF0000"/>
                </a:solidFill>
              </a:rPr>
              <a:t>Wujud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obyek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tanggung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jawab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meliputi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: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,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,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, orang, proses,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teknik</a:t>
            </a:r>
            <a:r>
              <a:rPr lang="en-US" dirty="0"/>
              <a:t>,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, </a:t>
            </a:r>
            <a:r>
              <a:rPr lang="en-US" dirty="0" err="1"/>
              <a:t>kerahasiaannya</a:t>
            </a:r>
            <a:r>
              <a:rPr lang="en-US" dirty="0"/>
              <a:t>,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.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Segi-segi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tanggung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jawab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meliputi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: </a:t>
            </a:r>
            <a:r>
              <a:rPr lang="en-US" dirty="0" err="1"/>
              <a:t>kualitas</a:t>
            </a:r>
            <a:r>
              <a:rPr lang="en-US" dirty="0"/>
              <a:t>, </a:t>
            </a:r>
            <a:r>
              <a:rPr lang="en-US" dirty="0" err="1"/>
              <a:t>kuantitas</a:t>
            </a:r>
            <a:r>
              <a:rPr lang="en-US" dirty="0"/>
              <a:t>, </a:t>
            </a:r>
            <a:r>
              <a:rPr lang="en-US" dirty="0" err="1"/>
              <a:t>keselamatan</a:t>
            </a:r>
            <a:r>
              <a:rPr lang="en-US" dirty="0"/>
              <a:t>, </a:t>
            </a:r>
            <a:r>
              <a:rPr lang="en-US" dirty="0" err="1"/>
              <a:t>kelancaran</a:t>
            </a:r>
            <a:r>
              <a:rPr lang="en-US" dirty="0"/>
              <a:t>, </a:t>
            </a:r>
            <a:r>
              <a:rPr lang="en-US" dirty="0" err="1"/>
              <a:t>ketetapan</a:t>
            </a:r>
            <a:r>
              <a:rPr lang="en-US" dirty="0"/>
              <a:t>, </a:t>
            </a:r>
            <a:r>
              <a:rPr lang="en-US" dirty="0" err="1"/>
              <a:t>keberanian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307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11. WEWENANG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7200" y="2060848"/>
            <a:ext cx="8229600" cy="453650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id-ID" dirty="0" err="1"/>
              <a:t>adalah</a:t>
            </a:r>
            <a:r>
              <a:rPr lang="en-US" altLang="id-ID" dirty="0"/>
              <a:t> </a:t>
            </a:r>
            <a:r>
              <a:rPr lang="en-US" altLang="id-ID" dirty="0" err="1"/>
              <a:t>hak</a:t>
            </a:r>
            <a:r>
              <a:rPr lang="en-US" altLang="id-ID" dirty="0"/>
              <a:t>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kekuasaan</a:t>
            </a:r>
            <a:r>
              <a:rPr lang="en-US" altLang="id-ID" dirty="0"/>
              <a:t> </a:t>
            </a:r>
            <a:r>
              <a:rPr lang="en-US" altLang="id-ID" dirty="0" err="1"/>
              <a:t>pemegang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mengambil</a:t>
            </a:r>
            <a:r>
              <a:rPr lang="en-US" altLang="id-ID" dirty="0"/>
              <a:t> </a:t>
            </a:r>
            <a:r>
              <a:rPr lang="en-US" altLang="id-ID" dirty="0" err="1"/>
              <a:t>sikap</a:t>
            </a:r>
            <a:r>
              <a:rPr lang="en-US" altLang="id-ID" dirty="0"/>
              <a:t> </a:t>
            </a:r>
            <a:r>
              <a:rPr lang="en-US" altLang="id-ID" dirty="0" err="1"/>
              <a:t>atau</a:t>
            </a:r>
            <a:r>
              <a:rPr lang="en-US" altLang="id-ID" dirty="0"/>
              <a:t> </a:t>
            </a:r>
            <a:r>
              <a:rPr lang="en-US" altLang="id-ID" dirty="0" err="1"/>
              <a:t>tindakan</a:t>
            </a:r>
            <a:r>
              <a:rPr lang="en-US" altLang="id-ID" dirty="0"/>
              <a:t> </a:t>
            </a:r>
            <a:r>
              <a:rPr lang="en-US" altLang="id-ID" dirty="0" err="1"/>
              <a:t>tertentu</a:t>
            </a:r>
            <a:r>
              <a:rPr lang="en-US" altLang="id-ID" dirty="0"/>
              <a:t>.</a:t>
            </a:r>
            <a:endParaRPr lang="id-ID" altLang="id-ID" dirty="0"/>
          </a:p>
          <a:p>
            <a:pPr algn="just"/>
            <a:r>
              <a:rPr lang="en-US" altLang="id-ID" dirty="0" err="1"/>
              <a:t>berfungsi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mendukung</a:t>
            </a:r>
            <a:r>
              <a:rPr lang="en-US" altLang="id-ID" dirty="0"/>
              <a:t>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pelaksanaan</a:t>
            </a:r>
            <a:r>
              <a:rPr lang="en-US" altLang="id-ID" dirty="0"/>
              <a:t> </a:t>
            </a:r>
            <a:r>
              <a:rPr lang="en-US" altLang="id-ID" dirty="0" err="1"/>
              <a:t>tugas</a:t>
            </a:r>
            <a:endParaRPr lang="id-ID" altLang="id-ID" dirty="0"/>
          </a:p>
          <a:p>
            <a:r>
              <a:rPr lang="en-US" dirty="0" err="1"/>
              <a:t>Wewenang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(</a:t>
            </a:r>
            <a:r>
              <a:rPr lang="en-US" i="1" dirty="0" err="1"/>
              <a:t>a.l</a:t>
            </a:r>
            <a:r>
              <a:rPr lang="en-US" dirty="0"/>
              <a:t>: </a:t>
            </a:r>
            <a:r>
              <a:rPr lang="en-US" dirty="0" err="1"/>
              <a:t>Mengembalikan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(</a:t>
            </a:r>
            <a:r>
              <a:rPr lang="en-US" i="1" dirty="0" err="1"/>
              <a:t>a.l</a:t>
            </a:r>
            <a:r>
              <a:rPr lang="en-US" dirty="0" err="1"/>
              <a:t>:Melakukan</a:t>
            </a:r>
            <a:r>
              <a:rPr lang="en-US" dirty="0"/>
              <a:t> </a:t>
            </a:r>
            <a:r>
              <a:rPr lang="en-US" dirty="0" err="1"/>
              <a:t>pemeliharaan</a:t>
            </a:r>
            <a:r>
              <a:rPr lang="en-US" dirty="0"/>
              <a:t> </a:t>
            </a:r>
            <a:r>
              <a:rPr lang="en-US" dirty="0" err="1"/>
              <a:t>perangkat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(</a:t>
            </a:r>
            <a:r>
              <a:rPr lang="en-US" i="1" dirty="0" err="1"/>
              <a:t>a.l</a:t>
            </a:r>
            <a:r>
              <a:rPr lang="en-US" dirty="0" err="1"/>
              <a:t>:Menyebarluaskan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dihasilkan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orang lain)</a:t>
            </a:r>
          </a:p>
          <a:p>
            <a:pPr lvl="1"/>
            <a:r>
              <a:rPr lang="en-US" dirty="0"/>
              <a:t>Proses </a:t>
            </a:r>
            <a:r>
              <a:rPr lang="en-US" dirty="0" err="1"/>
              <a:t>Kerja</a:t>
            </a:r>
            <a:r>
              <a:rPr lang="en-US" dirty="0"/>
              <a:t> (</a:t>
            </a:r>
            <a:r>
              <a:rPr lang="en-US" i="1" dirty="0" err="1"/>
              <a:t>a.l</a:t>
            </a:r>
            <a:r>
              <a:rPr lang="en-US" dirty="0" err="1"/>
              <a:t>:Menetapkan</a:t>
            </a:r>
            <a:r>
              <a:rPr lang="en-US" dirty="0"/>
              <a:t> </a:t>
            </a:r>
            <a:r>
              <a:rPr lang="en-US" dirty="0" err="1"/>
              <a:t>prosedur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)</a:t>
            </a:r>
          </a:p>
          <a:p>
            <a:pPr algn="just"/>
            <a:endParaRPr lang="id-ID" altLang="id-ID" dirty="0"/>
          </a:p>
        </p:txBody>
      </p:sp>
    </p:spTree>
    <p:extLst>
      <p:ext uri="{BB962C8B-B14F-4D97-AF65-F5344CB8AC3E}">
        <p14:creationId xmlns:p14="http://schemas.microsoft.com/office/powerpoint/2010/main" val="150788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12. KORELASI JABATAN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7200" y="1916832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id-ID" dirty="0" err="1"/>
              <a:t>Dalam</a:t>
            </a:r>
            <a:r>
              <a:rPr lang="en-US" altLang="id-ID" dirty="0"/>
              <a:t> </a:t>
            </a:r>
            <a:r>
              <a:rPr lang="en-US" altLang="id-ID" dirty="0" err="1"/>
              <a:t>melaksanakan</a:t>
            </a:r>
            <a:r>
              <a:rPr lang="en-US" altLang="id-ID" dirty="0"/>
              <a:t> </a:t>
            </a:r>
            <a:r>
              <a:rPr lang="en-US" altLang="id-ID" dirty="0" err="1"/>
              <a:t>tugas</a:t>
            </a:r>
            <a:r>
              <a:rPr lang="en-US" altLang="id-ID" dirty="0"/>
              <a:t> </a:t>
            </a:r>
            <a:r>
              <a:rPr lang="en-US" altLang="id-ID" dirty="0" err="1"/>
              <a:t>pemegang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selalu</a:t>
            </a:r>
            <a:r>
              <a:rPr lang="en-US" altLang="id-ID" dirty="0"/>
              <a:t> </a:t>
            </a:r>
            <a:r>
              <a:rPr lang="en-US" altLang="id-ID" dirty="0" err="1"/>
              <a:t>berhubungan</a:t>
            </a:r>
            <a:r>
              <a:rPr lang="en-US" altLang="id-ID" dirty="0"/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lain, </a:t>
            </a:r>
            <a:r>
              <a:rPr lang="en-US" altLang="id-ID" dirty="0" err="1"/>
              <a:t>baik</a:t>
            </a:r>
            <a:r>
              <a:rPr lang="en-US" altLang="id-ID" dirty="0"/>
              <a:t> </a:t>
            </a:r>
            <a:r>
              <a:rPr lang="en-US" altLang="id-ID" dirty="0" err="1"/>
              <a:t>timbal</a:t>
            </a:r>
            <a:r>
              <a:rPr lang="en-US" altLang="id-ID" dirty="0"/>
              <a:t> </a:t>
            </a:r>
            <a:r>
              <a:rPr lang="en-US" altLang="id-ID" dirty="0" err="1"/>
              <a:t>balik</a:t>
            </a:r>
            <a:r>
              <a:rPr lang="en-US" altLang="id-ID" dirty="0"/>
              <a:t> </a:t>
            </a:r>
            <a:r>
              <a:rPr lang="en-US" altLang="id-ID" dirty="0" err="1"/>
              <a:t>maupun</a:t>
            </a:r>
            <a:r>
              <a:rPr lang="en-US" altLang="id-ID" dirty="0"/>
              <a:t> </a:t>
            </a:r>
            <a:r>
              <a:rPr lang="en-US" altLang="id-ID" dirty="0" err="1"/>
              <a:t>searah</a:t>
            </a:r>
            <a:r>
              <a:rPr lang="en-US" altLang="id-ID" dirty="0"/>
              <a:t>, </a:t>
            </a:r>
            <a:r>
              <a:rPr lang="en-US" altLang="id-ID" sz="3600" dirty="0" err="1">
                <a:solidFill>
                  <a:srgbClr val="FF0000"/>
                </a:solidFill>
              </a:rPr>
              <a:t>vertikal</a:t>
            </a:r>
            <a:r>
              <a:rPr lang="en-US" altLang="id-ID" sz="3600" dirty="0">
                <a:solidFill>
                  <a:srgbClr val="FF0000"/>
                </a:solidFill>
              </a:rPr>
              <a:t>, </a:t>
            </a:r>
            <a:r>
              <a:rPr lang="en-US" altLang="id-ID" sz="3600" dirty="0">
                <a:solidFill>
                  <a:srgbClr val="0070C0"/>
                </a:solidFill>
              </a:rPr>
              <a:t>horizontal</a:t>
            </a:r>
            <a:r>
              <a:rPr lang="en-US" altLang="id-ID" dirty="0">
                <a:solidFill>
                  <a:srgbClr val="0070C0"/>
                </a:solidFill>
              </a:rPr>
              <a:t> </a:t>
            </a:r>
            <a:r>
              <a:rPr lang="en-US" altLang="id-ID" dirty="0" err="1"/>
              <a:t>maupun</a:t>
            </a:r>
            <a:r>
              <a:rPr lang="en-US" altLang="id-ID" dirty="0"/>
              <a:t> </a:t>
            </a:r>
            <a:r>
              <a:rPr lang="en-US" altLang="id-ID" sz="3600" dirty="0">
                <a:solidFill>
                  <a:srgbClr val="C00000"/>
                </a:solidFill>
              </a:rPr>
              <a:t>diagonal.</a:t>
            </a:r>
          </a:p>
          <a:p>
            <a:pPr algn="just"/>
            <a:r>
              <a:rPr lang="en-US" altLang="id-ID" dirty="0" err="1"/>
              <a:t>Dapat</a:t>
            </a:r>
            <a:r>
              <a:rPr lang="en-US" altLang="id-ID" dirty="0"/>
              <a:t> juga </a:t>
            </a:r>
            <a:r>
              <a:rPr lang="en-US" altLang="id-ID" dirty="0" err="1"/>
              <a:t>berupa</a:t>
            </a:r>
            <a:r>
              <a:rPr lang="en-US" altLang="id-ID" dirty="0"/>
              <a:t> </a:t>
            </a:r>
            <a:r>
              <a:rPr lang="en-US" altLang="id-ID" dirty="0" err="1"/>
              <a:t>hubungan</a:t>
            </a:r>
            <a:r>
              <a:rPr lang="en-US" altLang="id-ID" dirty="0"/>
              <a:t> </a:t>
            </a:r>
            <a:r>
              <a:rPr lang="id-ID" altLang="id-ID" dirty="0"/>
              <a:t>antara </a:t>
            </a:r>
            <a:r>
              <a:rPr lang="en-US" altLang="id-ID" dirty="0" err="1"/>
              <a:t>jabatan</a:t>
            </a:r>
            <a:r>
              <a:rPr lang="en-US" altLang="id-ID" dirty="0"/>
              <a:t> yang </a:t>
            </a:r>
            <a:r>
              <a:rPr lang="en-US" altLang="id-ID" dirty="0" err="1"/>
              <a:t>satu</a:t>
            </a:r>
            <a:r>
              <a:rPr lang="en-US" altLang="id-ID" dirty="0"/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unit </a:t>
            </a:r>
            <a:r>
              <a:rPr lang="en-US" altLang="id-ID" dirty="0" err="1"/>
              <a:t>dan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lain, </a:t>
            </a:r>
            <a:r>
              <a:rPr lang="en-US" altLang="id-ID" dirty="0" err="1"/>
              <a:t>baik</a:t>
            </a:r>
            <a:r>
              <a:rPr lang="en-US" altLang="id-ID" dirty="0"/>
              <a:t> </a:t>
            </a:r>
            <a:r>
              <a:rPr lang="en-US" altLang="id-ID" b="1" dirty="0" err="1">
                <a:solidFill>
                  <a:schemeClr val="folHlink"/>
                </a:solidFill>
              </a:rPr>
              <a:t>didalam</a:t>
            </a:r>
            <a:r>
              <a:rPr lang="en-US" altLang="id-ID" dirty="0"/>
              <a:t> </a:t>
            </a:r>
            <a:r>
              <a:rPr lang="en-US" altLang="id-ID" dirty="0" err="1"/>
              <a:t>maupun</a:t>
            </a:r>
            <a:r>
              <a:rPr lang="en-US" altLang="id-ID" dirty="0"/>
              <a:t> </a:t>
            </a:r>
            <a:r>
              <a:rPr lang="en-US" altLang="id-ID" b="1" dirty="0" err="1">
                <a:solidFill>
                  <a:schemeClr val="folHlink"/>
                </a:solidFill>
              </a:rPr>
              <a:t>diluar</a:t>
            </a:r>
            <a:r>
              <a:rPr lang="en-US" altLang="id-ID" dirty="0"/>
              <a:t> </a:t>
            </a:r>
            <a:r>
              <a:rPr lang="en-US" altLang="id-ID" dirty="0" err="1"/>
              <a:t>lingkungan</a:t>
            </a:r>
            <a:r>
              <a:rPr lang="en-US" altLang="id-ID" dirty="0"/>
              <a:t> unit </a:t>
            </a:r>
            <a:r>
              <a:rPr lang="en-US" altLang="id-ID" dirty="0" err="1"/>
              <a:t>kerja</a:t>
            </a:r>
            <a:r>
              <a:rPr lang="en-US" altLang="id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25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Rot="1" noChangeArrowheads="1"/>
          </p:cNvSpPr>
          <p:nvPr/>
        </p:nvSpPr>
        <p:spPr>
          <a:xfrm>
            <a:off x="611560" y="1844824"/>
            <a:ext cx="7992888" cy="38884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altLang="id-ID" sz="2800" b="1" dirty="0"/>
              <a:t>UU </a:t>
            </a:r>
            <a:r>
              <a:rPr lang="en-US" altLang="id-ID" sz="2800" b="1" dirty="0" err="1"/>
              <a:t>Nomor</a:t>
            </a:r>
            <a:r>
              <a:rPr lang="en-US" altLang="id-ID" sz="2800" b="1" dirty="0"/>
              <a:t> 8 </a:t>
            </a:r>
            <a:r>
              <a:rPr lang="en-US" altLang="id-ID" sz="2800" b="1" dirty="0" err="1"/>
              <a:t>Tahun</a:t>
            </a:r>
            <a:r>
              <a:rPr lang="en-US" altLang="id-ID" sz="2800" b="1" dirty="0"/>
              <a:t> 1974 </a:t>
            </a:r>
            <a:r>
              <a:rPr lang="en-US" altLang="id-ID" sz="2800" b="1" dirty="0" err="1"/>
              <a:t>tentang</a:t>
            </a:r>
            <a:r>
              <a:rPr lang="en-US" altLang="id-ID" sz="2800" b="1" dirty="0"/>
              <a:t> </a:t>
            </a:r>
            <a:r>
              <a:rPr lang="en-US" altLang="id-ID" sz="2800" b="1" dirty="0" err="1"/>
              <a:t>Pokok-Pokok</a:t>
            </a:r>
            <a:r>
              <a:rPr lang="en-US" altLang="id-ID" sz="2800" b="1" dirty="0"/>
              <a:t> </a:t>
            </a:r>
            <a:r>
              <a:rPr lang="en-US" altLang="id-ID" sz="2800" b="1" dirty="0" err="1"/>
              <a:t>Kepegawaian</a:t>
            </a:r>
            <a:r>
              <a:rPr lang="en-US" altLang="id-ID" sz="2800" b="1" dirty="0"/>
              <a:t> </a:t>
            </a:r>
            <a:r>
              <a:rPr lang="en-US" altLang="id-ID" sz="2800" b="1" dirty="0" err="1"/>
              <a:t>sebagaimana</a:t>
            </a:r>
            <a:r>
              <a:rPr lang="en-US" altLang="id-ID" sz="2800" b="1" dirty="0"/>
              <a:t> </a:t>
            </a:r>
            <a:r>
              <a:rPr lang="en-US" altLang="id-ID" sz="2800" b="1" dirty="0" err="1"/>
              <a:t>telah</a:t>
            </a:r>
            <a:r>
              <a:rPr lang="en-US" altLang="id-ID" sz="2800" b="1" dirty="0"/>
              <a:t> </a:t>
            </a:r>
            <a:r>
              <a:rPr lang="en-US" altLang="id-ID" sz="2800" b="1" dirty="0" err="1"/>
              <a:t>diubah</a:t>
            </a:r>
            <a:r>
              <a:rPr lang="en-US" altLang="id-ID" sz="2800" b="1" dirty="0"/>
              <a:t> </a:t>
            </a:r>
            <a:r>
              <a:rPr lang="id-ID" altLang="id-ID" sz="2800" b="1" dirty="0"/>
              <a:t>beberapa kali </a:t>
            </a:r>
            <a:r>
              <a:rPr lang="en-US" altLang="id-ID" sz="2800" b="1" dirty="0" err="1"/>
              <a:t>dengan</a:t>
            </a:r>
            <a:r>
              <a:rPr lang="en-US" altLang="id-ID" sz="2800" b="1" dirty="0"/>
              <a:t>  UU No</a:t>
            </a:r>
            <a:r>
              <a:rPr lang="id-ID" altLang="id-ID" sz="2800" b="1" dirty="0"/>
              <a:t>mor 5</a:t>
            </a:r>
            <a:r>
              <a:rPr lang="en-US" altLang="id-ID" sz="2800" b="1" dirty="0"/>
              <a:t> </a:t>
            </a:r>
            <a:r>
              <a:rPr lang="en-US" altLang="id-ID" sz="2800" b="1" dirty="0" err="1"/>
              <a:t>Tahun</a:t>
            </a:r>
            <a:r>
              <a:rPr lang="en-US" altLang="id-ID" sz="2800" b="1" dirty="0"/>
              <a:t> </a:t>
            </a:r>
            <a:r>
              <a:rPr lang="id-ID" altLang="id-ID" sz="2800" b="1" dirty="0"/>
              <a:t>2014 tentang Aparatur Sipil Negara</a:t>
            </a:r>
            <a:r>
              <a:rPr lang="en-US" altLang="id-ID" sz="2800" b="1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id-ID" sz="2800" b="1" dirty="0">
                <a:solidFill>
                  <a:srgbClr val="7030A0"/>
                </a:solidFill>
              </a:rPr>
              <a:t>PER MENNEG PAN DAN RB NO : 33 TAHUN 2011 </a:t>
            </a:r>
            <a:r>
              <a:rPr lang="en-US" altLang="id-ID" sz="2800" b="1" dirty="0" err="1">
                <a:solidFill>
                  <a:srgbClr val="7030A0"/>
                </a:solidFill>
              </a:rPr>
              <a:t>tentang</a:t>
            </a:r>
            <a:r>
              <a:rPr lang="en-US" altLang="id-ID" sz="2800" b="1" dirty="0">
                <a:solidFill>
                  <a:srgbClr val="7030A0"/>
                </a:solidFill>
              </a:rPr>
              <a:t> </a:t>
            </a:r>
            <a:r>
              <a:rPr lang="en-US" altLang="id-ID" sz="2800" b="1" dirty="0" err="1">
                <a:solidFill>
                  <a:srgbClr val="7030A0"/>
                </a:solidFill>
              </a:rPr>
              <a:t>Pedoman</a:t>
            </a:r>
            <a:r>
              <a:rPr lang="en-US" altLang="id-ID" sz="2800" b="1" dirty="0">
                <a:solidFill>
                  <a:srgbClr val="7030A0"/>
                </a:solidFill>
              </a:rPr>
              <a:t> </a:t>
            </a:r>
            <a:r>
              <a:rPr lang="en-US" altLang="id-ID" sz="2800" b="1" dirty="0" err="1">
                <a:solidFill>
                  <a:srgbClr val="7030A0"/>
                </a:solidFill>
              </a:rPr>
              <a:t>Analisis</a:t>
            </a:r>
            <a:r>
              <a:rPr lang="en-US" altLang="id-ID" sz="2800" b="1" dirty="0">
                <a:solidFill>
                  <a:srgbClr val="7030A0"/>
                </a:solidFill>
              </a:rPr>
              <a:t> </a:t>
            </a:r>
            <a:r>
              <a:rPr lang="en-US" altLang="id-ID" sz="2800" b="1" dirty="0" err="1">
                <a:solidFill>
                  <a:srgbClr val="7030A0"/>
                </a:solidFill>
              </a:rPr>
              <a:t>Jabatan</a:t>
            </a:r>
            <a:endParaRPr lang="en-US" altLang="id-ID" sz="2800" b="1" dirty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id-ID" sz="2800" b="1" dirty="0" err="1">
                <a:solidFill>
                  <a:srgbClr val="C00000"/>
                </a:solidFill>
              </a:rPr>
              <a:t>Perka</a:t>
            </a:r>
            <a:r>
              <a:rPr lang="en-US" altLang="id-ID" sz="2800" b="1" dirty="0">
                <a:solidFill>
                  <a:srgbClr val="C00000"/>
                </a:solidFill>
              </a:rPr>
              <a:t> BKN NO : 12 TAHUN 2011 </a:t>
            </a:r>
            <a:r>
              <a:rPr lang="en-US" altLang="id-ID" sz="2800" b="1" dirty="0" err="1">
                <a:solidFill>
                  <a:srgbClr val="C00000"/>
                </a:solidFill>
              </a:rPr>
              <a:t>tentang</a:t>
            </a:r>
            <a:r>
              <a:rPr lang="en-US" altLang="id-ID" sz="2800" b="1" dirty="0">
                <a:solidFill>
                  <a:srgbClr val="C00000"/>
                </a:solidFill>
              </a:rPr>
              <a:t> </a:t>
            </a:r>
            <a:r>
              <a:rPr lang="en-US" altLang="id-ID" sz="2800" b="1" dirty="0" err="1">
                <a:solidFill>
                  <a:srgbClr val="C00000"/>
                </a:solidFill>
              </a:rPr>
              <a:t>Pedoman</a:t>
            </a:r>
            <a:r>
              <a:rPr lang="en-US" altLang="id-ID" sz="2800" b="1" dirty="0">
                <a:solidFill>
                  <a:srgbClr val="C00000"/>
                </a:solidFill>
              </a:rPr>
              <a:t> </a:t>
            </a:r>
            <a:r>
              <a:rPr lang="en-US" altLang="id-ID" sz="2800" b="1" dirty="0" err="1">
                <a:solidFill>
                  <a:srgbClr val="C00000"/>
                </a:solidFill>
              </a:rPr>
              <a:t>Pelaksanaan</a:t>
            </a:r>
            <a:r>
              <a:rPr lang="en-US" altLang="id-ID" sz="2800" b="1" dirty="0">
                <a:solidFill>
                  <a:srgbClr val="C00000"/>
                </a:solidFill>
              </a:rPr>
              <a:t> </a:t>
            </a:r>
            <a:r>
              <a:rPr lang="en-US" altLang="id-ID" sz="2800" b="1" dirty="0" err="1">
                <a:solidFill>
                  <a:srgbClr val="C00000"/>
                </a:solidFill>
              </a:rPr>
              <a:t>Analisis</a:t>
            </a:r>
            <a:r>
              <a:rPr lang="en-US" altLang="id-ID" sz="2800" b="1" dirty="0">
                <a:solidFill>
                  <a:srgbClr val="C00000"/>
                </a:solidFill>
              </a:rPr>
              <a:t> </a:t>
            </a:r>
            <a:r>
              <a:rPr lang="en-US" altLang="id-ID" sz="2800" b="1" dirty="0" err="1">
                <a:solidFill>
                  <a:srgbClr val="C00000"/>
                </a:solidFill>
              </a:rPr>
              <a:t>Jabatan</a:t>
            </a:r>
            <a:endParaRPr lang="en-US" altLang="id-ID" sz="2800" b="1" dirty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altLang="id-ID" b="1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180528" y="1052736"/>
            <a:ext cx="9577064" cy="504056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LANDASAN HUKUM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702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13. KONDISI LINGKUNGAN KERJA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7200" y="1988840"/>
            <a:ext cx="8229600" cy="39604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pemegang</a:t>
            </a:r>
            <a:r>
              <a:rPr lang="en-US" dirty="0"/>
              <a:t> </a:t>
            </a:r>
            <a:r>
              <a:rPr lang="en-US" dirty="0" err="1"/>
              <a:t>jabatan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tugasnya</a:t>
            </a:r>
            <a:r>
              <a:rPr lang="en-US" dirty="0"/>
              <a:t>  </a:t>
            </a:r>
            <a:r>
              <a:rPr lang="en-US" dirty="0" err="1"/>
              <a:t>meliputi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tempat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kerja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sz="3600" b="1" dirty="0" err="1">
                <a:solidFill>
                  <a:srgbClr val="FF0000"/>
                </a:solidFill>
              </a:rPr>
              <a:t>keadaan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udara</a:t>
            </a:r>
            <a:r>
              <a:rPr lang="en-US" sz="3600" b="1" dirty="0"/>
              <a:t>, </a:t>
            </a:r>
            <a:r>
              <a:rPr lang="en-US" sz="3600" b="1" dirty="0" err="1">
                <a:solidFill>
                  <a:srgbClr val="00B0F0"/>
                </a:solidFill>
              </a:rPr>
              <a:t>sinar</a:t>
            </a:r>
            <a:r>
              <a:rPr lang="en-US" sz="3600" b="1" dirty="0">
                <a:solidFill>
                  <a:srgbClr val="00B0F0"/>
                </a:solidFill>
              </a:rPr>
              <a:t> </a:t>
            </a:r>
            <a:r>
              <a:rPr lang="en-US" sz="3600" b="1" dirty="0" err="1">
                <a:solidFill>
                  <a:srgbClr val="00B0F0"/>
                </a:solidFill>
              </a:rPr>
              <a:t>cahaya</a:t>
            </a:r>
            <a:r>
              <a:rPr lang="en-US" sz="3600" b="1" dirty="0">
                <a:solidFill>
                  <a:srgbClr val="00B0F0"/>
                </a:solidFill>
              </a:rPr>
              <a:t>, </a:t>
            </a:r>
            <a:r>
              <a:rPr lang="en-US" sz="3600" b="1" dirty="0" err="1">
                <a:solidFill>
                  <a:schemeClr val="accent4">
                    <a:lumMod val="10000"/>
                  </a:schemeClr>
                </a:solidFill>
              </a:rPr>
              <a:t>suara</a:t>
            </a:r>
            <a:r>
              <a:rPr lang="en-US" sz="3600" b="1" dirty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sz="3600" b="1" dirty="0" err="1">
                <a:solidFill>
                  <a:srgbClr val="FF0000"/>
                </a:solidFill>
              </a:rPr>
              <a:t>getaran</a:t>
            </a:r>
            <a:r>
              <a:rPr lang="en-US" sz="3600" b="1" dirty="0"/>
              <a:t> </a:t>
            </a:r>
            <a:r>
              <a:rPr lang="en-US" sz="3600" b="1" dirty="0" err="1"/>
              <a:t>dan</a:t>
            </a:r>
            <a:r>
              <a:rPr lang="en-US" sz="3600" b="1" dirty="0"/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letak</a:t>
            </a:r>
            <a:r>
              <a:rPr lang="en-US" sz="3600" b="1" dirty="0">
                <a:solidFill>
                  <a:srgbClr val="FF0000"/>
                </a:solidFill>
              </a:rPr>
              <a:t>.</a:t>
            </a:r>
            <a:endParaRPr lang="en-US" altLang="id-ID" sz="3600" dirty="0">
              <a:solidFill>
                <a:srgbClr val="C00000"/>
              </a:solidFill>
            </a:endParaRPr>
          </a:p>
          <a:p>
            <a:pPr algn="just"/>
            <a:r>
              <a:rPr lang="en-US" altLang="id-ID" dirty="0" err="1"/>
              <a:t>Kondisi</a:t>
            </a:r>
            <a:r>
              <a:rPr lang="en-US" altLang="id-ID" dirty="0"/>
              <a:t> </a:t>
            </a:r>
            <a:r>
              <a:rPr lang="en-US" altLang="id-ID" dirty="0" err="1"/>
              <a:t>lingkungan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meliputi</a:t>
            </a:r>
            <a:r>
              <a:rPr lang="en-US" altLang="id-ID" dirty="0"/>
              <a:t> </a:t>
            </a:r>
            <a:r>
              <a:rPr lang="en-US" altLang="id-ID" dirty="0" err="1"/>
              <a:t>aspek</a:t>
            </a:r>
            <a:r>
              <a:rPr lang="en-US" altLang="id-ID" dirty="0"/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keadaan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tempat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kerja</a:t>
            </a:r>
            <a:r>
              <a:rPr lang="en-US" altLang="id-ID" dirty="0">
                <a:solidFill>
                  <a:srgbClr val="FF0000"/>
                </a:solidFill>
              </a:rPr>
              <a:t>, </a:t>
            </a:r>
            <a:r>
              <a:rPr lang="en-US" altLang="id-ID" dirty="0" err="1">
                <a:solidFill>
                  <a:srgbClr val="FF0000"/>
                </a:solidFill>
              </a:rPr>
              <a:t>udara</a:t>
            </a:r>
            <a:r>
              <a:rPr lang="en-US" altLang="id-ID" dirty="0">
                <a:solidFill>
                  <a:srgbClr val="FF0000"/>
                </a:solidFill>
              </a:rPr>
              <a:t>, </a:t>
            </a:r>
            <a:r>
              <a:rPr lang="en-US" altLang="id-ID" dirty="0" err="1">
                <a:solidFill>
                  <a:srgbClr val="FF0000"/>
                </a:solidFill>
              </a:rPr>
              <a:t>suhu</a:t>
            </a:r>
            <a:r>
              <a:rPr lang="en-US" altLang="id-ID" dirty="0">
                <a:solidFill>
                  <a:srgbClr val="FF0000"/>
                </a:solidFill>
              </a:rPr>
              <a:t>, </a:t>
            </a:r>
            <a:r>
              <a:rPr lang="en-US" altLang="id-ID" dirty="0" err="1">
                <a:solidFill>
                  <a:srgbClr val="FF0000"/>
                </a:solidFill>
              </a:rPr>
              <a:t>cahaya</a:t>
            </a:r>
            <a:r>
              <a:rPr lang="en-US" altLang="id-ID" dirty="0">
                <a:solidFill>
                  <a:srgbClr val="FF0000"/>
                </a:solidFill>
              </a:rPr>
              <a:t>, </a:t>
            </a:r>
            <a:r>
              <a:rPr lang="en-US" altLang="id-ID" dirty="0" err="1">
                <a:solidFill>
                  <a:srgbClr val="FF0000"/>
                </a:solidFill>
              </a:rPr>
              <a:t>suara</a:t>
            </a:r>
            <a:r>
              <a:rPr lang="en-US" altLang="id-ID" dirty="0">
                <a:solidFill>
                  <a:srgbClr val="FF0000"/>
                </a:solidFill>
              </a:rPr>
              <a:t>, </a:t>
            </a:r>
            <a:r>
              <a:rPr lang="en-US" altLang="id-ID" dirty="0" err="1">
                <a:solidFill>
                  <a:srgbClr val="FF0000"/>
                </a:solidFill>
              </a:rPr>
              <a:t>getaran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dan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letak</a:t>
            </a:r>
            <a:r>
              <a:rPr lang="en-US" altLang="id-ID" dirty="0">
                <a:solidFill>
                  <a:srgbClr val="FF0000"/>
                </a:solidFill>
              </a:rPr>
              <a:t>.</a:t>
            </a:r>
            <a:endParaRPr lang="en-US" altLang="id-ID" dirty="0"/>
          </a:p>
        </p:txBody>
      </p:sp>
    </p:spTree>
    <p:extLst>
      <p:ext uri="{BB962C8B-B14F-4D97-AF65-F5344CB8AC3E}">
        <p14:creationId xmlns:p14="http://schemas.microsoft.com/office/powerpoint/2010/main" val="211735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14. RESIKO BAHAYA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7200" y="1988840"/>
            <a:ext cx="8229600" cy="39604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id-ID" dirty="0" err="1"/>
              <a:t>Dalam</a:t>
            </a:r>
            <a:r>
              <a:rPr lang="en-US" altLang="id-ID" dirty="0"/>
              <a:t> </a:t>
            </a:r>
            <a:r>
              <a:rPr lang="en-US" altLang="id-ID" dirty="0" err="1"/>
              <a:t>bekerja</a:t>
            </a:r>
            <a:r>
              <a:rPr lang="en-US" altLang="id-ID" dirty="0"/>
              <a:t>, </a:t>
            </a:r>
            <a:r>
              <a:rPr lang="en-US" altLang="id-ID" dirty="0" err="1"/>
              <a:t>pemegang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mungkin</a:t>
            </a:r>
            <a:r>
              <a:rPr lang="en-US" altLang="id-ID" dirty="0"/>
              <a:t> </a:t>
            </a:r>
            <a:r>
              <a:rPr lang="en-US" altLang="id-ID" dirty="0" err="1"/>
              <a:t>menghadapi</a:t>
            </a:r>
            <a:r>
              <a:rPr lang="en-US" altLang="id-ID" dirty="0"/>
              <a:t> </a:t>
            </a:r>
            <a:r>
              <a:rPr lang="en-US" altLang="id-ID" dirty="0" err="1"/>
              <a:t>bahaya</a:t>
            </a:r>
            <a:r>
              <a:rPr lang="en-US" altLang="id-ID" dirty="0"/>
              <a:t> </a:t>
            </a:r>
            <a:r>
              <a:rPr lang="id-ID" altLang="id-ID" dirty="0"/>
              <a:t>f</a:t>
            </a:r>
            <a:r>
              <a:rPr lang="en-US" altLang="id-ID" dirty="0" err="1"/>
              <a:t>isik</a:t>
            </a:r>
            <a:r>
              <a:rPr lang="en-US" altLang="id-ID" dirty="0"/>
              <a:t>, </a:t>
            </a:r>
            <a:r>
              <a:rPr lang="en-US" altLang="id-ID" dirty="0" err="1"/>
              <a:t>baik</a:t>
            </a:r>
            <a:r>
              <a:rPr lang="en-US" altLang="id-ID" dirty="0"/>
              <a:t> yang </a:t>
            </a:r>
            <a:r>
              <a:rPr lang="en-US" altLang="id-ID" dirty="0" err="1"/>
              <a:t>berupa</a:t>
            </a:r>
            <a:r>
              <a:rPr lang="en-US" altLang="id-ID" dirty="0"/>
              <a:t> </a:t>
            </a:r>
            <a:r>
              <a:rPr lang="en-US" altLang="id-ID" dirty="0" err="1"/>
              <a:t>kecelakaan</a:t>
            </a:r>
            <a:r>
              <a:rPr lang="en-US" altLang="id-ID" dirty="0"/>
              <a:t> </a:t>
            </a:r>
            <a:r>
              <a:rPr lang="en-US" altLang="id-ID" dirty="0" err="1"/>
              <a:t>maupun</a:t>
            </a:r>
            <a:r>
              <a:rPr lang="en-US" altLang="id-ID" dirty="0"/>
              <a:t> yang </a:t>
            </a:r>
            <a:r>
              <a:rPr lang="en-US" altLang="id-ID" dirty="0" err="1"/>
              <a:t>berupa</a:t>
            </a:r>
            <a:r>
              <a:rPr lang="en-US" altLang="id-ID" dirty="0"/>
              <a:t> </a:t>
            </a:r>
            <a:r>
              <a:rPr lang="en-US" altLang="id-ID" dirty="0" err="1"/>
              <a:t>penyakit</a:t>
            </a:r>
            <a:endParaRPr lang="en-US" altLang="id-ID" sz="3600" dirty="0">
              <a:solidFill>
                <a:srgbClr val="C00000"/>
              </a:solidFill>
            </a:endParaRPr>
          </a:p>
          <a:p>
            <a:pPr algn="just"/>
            <a:r>
              <a:rPr lang="en-US" altLang="id-ID" dirty="0" err="1"/>
              <a:t>Bahaya</a:t>
            </a:r>
            <a:r>
              <a:rPr lang="en-US" altLang="id-ID" dirty="0"/>
              <a:t> </a:t>
            </a:r>
            <a:r>
              <a:rPr lang="en-US" altLang="id-ID" dirty="0" err="1"/>
              <a:t>tsb</a:t>
            </a:r>
            <a:r>
              <a:rPr lang="en-US" altLang="id-ID" dirty="0"/>
              <a:t> </a:t>
            </a:r>
            <a:r>
              <a:rPr lang="en-US" altLang="id-ID" dirty="0" err="1"/>
              <a:t>dapat</a:t>
            </a:r>
            <a:r>
              <a:rPr lang="en-US" altLang="id-ID" dirty="0"/>
              <a:t> </a:t>
            </a:r>
            <a:r>
              <a:rPr lang="en-US" altLang="id-ID" dirty="0" err="1"/>
              <a:t>disebabkan</a:t>
            </a:r>
            <a:r>
              <a:rPr lang="en-US" altLang="id-ID" dirty="0"/>
              <a:t> </a:t>
            </a:r>
            <a:r>
              <a:rPr lang="en-US" altLang="id-ID" dirty="0" err="1"/>
              <a:t>karena</a:t>
            </a:r>
            <a:r>
              <a:rPr lang="en-US" altLang="id-ID" dirty="0"/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bahan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kerja</a:t>
            </a:r>
            <a:r>
              <a:rPr lang="en-US" altLang="id-ID" dirty="0">
                <a:solidFill>
                  <a:srgbClr val="FF0000"/>
                </a:solidFill>
              </a:rPr>
              <a:t> yang </a:t>
            </a:r>
            <a:r>
              <a:rPr lang="en-US" altLang="id-ID" dirty="0" err="1">
                <a:solidFill>
                  <a:srgbClr val="FF0000"/>
                </a:solidFill>
              </a:rPr>
              <a:t>diproses</a:t>
            </a:r>
            <a:r>
              <a:rPr lang="en-US" altLang="id-ID" dirty="0"/>
              <a:t>, </a:t>
            </a:r>
            <a:r>
              <a:rPr lang="en-US" altLang="id-ID" dirty="0" err="1">
                <a:solidFill>
                  <a:srgbClr val="00B050"/>
                </a:solidFill>
              </a:rPr>
              <a:t>perangkat</a:t>
            </a:r>
            <a:r>
              <a:rPr lang="en-US" altLang="id-ID" dirty="0">
                <a:solidFill>
                  <a:srgbClr val="00B050"/>
                </a:solidFill>
              </a:rPr>
              <a:t> </a:t>
            </a:r>
            <a:r>
              <a:rPr lang="en-US" altLang="id-ID" dirty="0" err="1">
                <a:solidFill>
                  <a:srgbClr val="00B050"/>
                </a:solidFill>
              </a:rPr>
              <a:t>kerja</a:t>
            </a:r>
            <a:r>
              <a:rPr lang="en-US" altLang="id-ID" dirty="0">
                <a:solidFill>
                  <a:srgbClr val="00B050"/>
                </a:solidFill>
              </a:rPr>
              <a:t> yang </a:t>
            </a:r>
            <a:r>
              <a:rPr lang="en-US" altLang="id-ID" dirty="0" err="1">
                <a:solidFill>
                  <a:srgbClr val="00B050"/>
                </a:solidFill>
              </a:rPr>
              <a:t>digunakan</a:t>
            </a:r>
            <a:r>
              <a:rPr lang="en-US" altLang="id-ID" dirty="0">
                <a:solidFill>
                  <a:srgbClr val="00B050"/>
                </a:solidFill>
              </a:rPr>
              <a:t> </a:t>
            </a:r>
            <a:r>
              <a:rPr lang="en-US" altLang="id-ID" dirty="0" err="1">
                <a:solidFill>
                  <a:srgbClr val="00B050"/>
                </a:solidFill>
              </a:rPr>
              <a:t>dalam</a:t>
            </a:r>
            <a:r>
              <a:rPr lang="en-US" altLang="id-ID" dirty="0">
                <a:solidFill>
                  <a:srgbClr val="00B050"/>
                </a:solidFill>
              </a:rPr>
              <a:t> </a:t>
            </a:r>
            <a:r>
              <a:rPr lang="en-US" altLang="id-ID" dirty="0" err="1">
                <a:solidFill>
                  <a:srgbClr val="00B050"/>
                </a:solidFill>
              </a:rPr>
              <a:t>bekerja</a:t>
            </a:r>
            <a:r>
              <a:rPr lang="en-US" altLang="id-ID" dirty="0">
                <a:solidFill>
                  <a:srgbClr val="00B050"/>
                </a:solidFill>
              </a:rPr>
              <a:t>, </a:t>
            </a:r>
            <a:r>
              <a:rPr lang="en-US" altLang="id-ID" dirty="0">
                <a:solidFill>
                  <a:srgbClr val="00B0F0"/>
                </a:solidFill>
              </a:rPr>
              <a:t>proses </a:t>
            </a:r>
            <a:r>
              <a:rPr lang="en-US" altLang="id-ID" dirty="0" err="1">
                <a:solidFill>
                  <a:srgbClr val="00B0F0"/>
                </a:solidFill>
              </a:rPr>
              <a:t>kerja</a:t>
            </a:r>
            <a:r>
              <a:rPr lang="en-US" altLang="id-ID" dirty="0">
                <a:solidFill>
                  <a:srgbClr val="00B0F0"/>
                </a:solidFill>
              </a:rPr>
              <a:t>, </a:t>
            </a:r>
            <a:r>
              <a:rPr lang="en-US" altLang="id-ID" dirty="0" err="1">
                <a:solidFill>
                  <a:srgbClr val="7030A0"/>
                </a:solidFill>
              </a:rPr>
              <a:t>hasil</a:t>
            </a:r>
            <a:r>
              <a:rPr lang="en-US" altLang="id-ID" dirty="0">
                <a:solidFill>
                  <a:srgbClr val="7030A0"/>
                </a:solidFill>
              </a:rPr>
              <a:t> </a:t>
            </a:r>
            <a:r>
              <a:rPr lang="en-US" altLang="id-ID" dirty="0" err="1">
                <a:solidFill>
                  <a:srgbClr val="7030A0"/>
                </a:solidFill>
              </a:rPr>
              <a:t>kerja</a:t>
            </a:r>
            <a:r>
              <a:rPr lang="en-US" altLang="id-ID" dirty="0">
                <a:solidFill>
                  <a:srgbClr val="7030A0"/>
                </a:solidFill>
              </a:rPr>
              <a:t> </a:t>
            </a:r>
            <a:r>
              <a:rPr lang="en-US" altLang="id-ID" dirty="0" err="1"/>
              <a:t>atau</a:t>
            </a:r>
            <a:r>
              <a:rPr lang="en-US" altLang="id-ID" dirty="0"/>
              <a:t> </a:t>
            </a:r>
            <a:r>
              <a:rPr lang="en-US" altLang="id-ID" dirty="0" err="1"/>
              <a:t>karena</a:t>
            </a:r>
            <a:r>
              <a:rPr lang="en-US" altLang="id-ID" dirty="0"/>
              <a:t> </a:t>
            </a:r>
            <a:r>
              <a:rPr lang="en-US" altLang="id-ID" dirty="0" err="1">
                <a:solidFill>
                  <a:srgbClr val="C00000"/>
                </a:solidFill>
              </a:rPr>
              <a:t>keadaan</a:t>
            </a:r>
            <a:r>
              <a:rPr lang="en-US" altLang="id-ID" dirty="0">
                <a:solidFill>
                  <a:srgbClr val="C00000"/>
                </a:solidFill>
              </a:rPr>
              <a:t> </a:t>
            </a:r>
            <a:r>
              <a:rPr lang="en-US" altLang="id-ID" dirty="0" err="1">
                <a:solidFill>
                  <a:srgbClr val="C00000"/>
                </a:solidFill>
              </a:rPr>
              <a:t>tempat</a:t>
            </a:r>
            <a:r>
              <a:rPr lang="en-US" altLang="id-ID" dirty="0">
                <a:solidFill>
                  <a:srgbClr val="C00000"/>
                </a:solidFill>
              </a:rPr>
              <a:t> </a:t>
            </a:r>
            <a:r>
              <a:rPr lang="en-US" altLang="id-ID" dirty="0" err="1">
                <a:solidFill>
                  <a:srgbClr val="C00000"/>
                </a:solidFill>
              </a:rPr>
              <a:t>kerja</a:t>
            </a:r>
            <a:endParaRPr lang="en-US" altLang="id-ID" dirty="0"/>
          </a:p>
        </p:txBody>
      </p:sp>
    </p:spTree>
    <p:extLst>
      <p:ext uri="{BB962C8B-B14F-4D97-AF65-F5344CB8AC3E}">
        <p14:creationId xmlns:p14="http://schemas.microsoft.com/office/powerpoint/2010/main" val="336177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76056" y="620688"/>
            <a:ext cx="408183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15. SYARAT JABATAN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179512" y="1556792"/>
            <a:ext cx="8856984" cy="489654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id-ID" dirty="0" err="1"/>
              <a:t>adalah</a:t>
            </a:r>
            <a:r>
              <a:rPr lang="en-US" altLang="id-ID" dirty="0"/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kualifikasi</a:t>
            </a:r>
            <a:r>
              <a:rPr lang="en-US" altLang="id-ID" dirty="0"/>
              <a:t> yang </a:t>
            </a:r>
            <a:r>
              <a:rPr lang="en-US" altLang="id-ID" dirty="0" err="1"/>
              <a:t>harus</a:t>
            </a:r>
            <a:r>
              <a:rPr lang="en-US" altLang="id-ID" dirty="0"/>
              <a:t> </a:t>
            </a:r>
            <a:r>
              <a:rPr lang="en-US" altLang="id-ID" dirty="0" err="1"/>
              <a:t>dipenuhi</a:t>
            </a:r>
            <a:r>
              <a:rPr lang="en-US" altLang="id-ID" dirty="0"/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pemegang</a:t>
            </a:r>
            <a:r>
              <a:rPr lang="en-US" altLang="id-ID" dirty="0">
                <a:solidFill>
                  <a:srgbClr val="FF0000"/>
                </a:solidFill>
              </a:rPr>
              <a:t> </a:t>
            </a:r>
            <a:r>
              <a:rPr lang="en-US" altLang="id-ID" dirty="0" err="1">
                <a:solidFill>
                  <a:srgbClr val="FF0000"/>
                </a:solidFill>
              </a:rPr>
              <a:t>jabatan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dapat</a:t>
            </a:r>
            <a:r>
              <a:rPr lang="en-US" altLang="id-ID" dirty="0"/>
              <a:t> </a:t>
            </a:r>
            <a:r>
              <a:rPr lang="en-US" altLang="id-ID" dirty="0" err="1"/>
              <a:t>melaksanakan</a:t>
            </a:r>
            <a:r>
              <a:rPr lang="en-US" altLang="id-ID" dirty="0"/>
              <a:t> </a:t>
            </a:r>
            <a:r>
              <a:rPr lang="en-US" altLang="id-ID" dirty="0" err="1"/>
              <a:t>pekerjaan</a:t>
            </a:r>
            <a:r>
              <a:rPr lang="en-US" altLang="id-ID" dirty="0"/>
              <a:t> </a:t>
            </a:r>
            <a:r>
              <a:rPr lang="en-US" altLang="id-ID" dirty="0" err="1"/>
              <a:t>atau</a:t>
            </a:r>
            <a:r>
              <a:rPr lang="en-US" altLang="id-ID" dirty="0"/>
              <a:t> </a:t>
            </a:r>
            <a:r>
              <a:rPr lang="en-US" altLang="id-ID" dirty="0" err="1"/>
              <a:t>memangku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endParaRPr lang="id-ID" altLang="id-ID" dirty="0"/>
          </a:p>
          <a:p>
            <a:r>
              <a:rPr lang="en-US" b="1" dirty="0" err="1">
                <a:solidFill>
                  <a:srgbClr val="C00000"/>
                </a:solidFill>
              </a:rPr>
              <a:t>Syarat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utama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pemegang</a:t>
            </a:r>
            <a:r>
              <a:rPr lang="en-US" dirty="0"/>
              <a:t> </a:t>
            </a:r>
            <a:r>
              <a:rPr lang="en-US" dirty="0" err="1"/>
              <a:t>jabatan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pekerjaannya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wajar</a:t>
            </a:r>
            <a:r>
              <a:rPr lang="en-US" dirty="0"/>
              <a:t> </a:t>
            </a:r>
            <a:r>
              <a:rPr lang="en-US" dirty="0" err="1"/>
              <a:t>ialah</a:t>
            </a:r>
            <a:r>
              <a:rPr lang="en-US" dirty="0"/>
              <a:t> </a:t>
            </a:r>
            <a:r>
              <a:rPr lang="en-US" b="1" dirty="0" err="1">
                <a:solidFill>
                  <a:srgbClr val="00B050"/>
                </a:solidFill>
              </a:rPr>
              <a:t>kemampuan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kerja</a:t>
            </a:r>
            <a:r>
              <a:rPr lang="en-US" dirty="0"/>
              <a:t>.</a:t>
            </a:r>
            <a:endParaRPr lang="id-ID" dirty="0"/>
          </a:p>
          <a:p>
            <a:r>
              <a:rPr lang="en-US" b="1" dirty="0" err="1">
                <a:solidFill>
                  <a:srgbClr val="00B050"/>
                </a:solidFill>
              </a:rPr>
              <a:t>Kemampuan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kerja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dimiliki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menguasai</a:t>
            </a:r>
            <a:r>
              <a:rPr lang="en-US" dirty="0"/>
              <a:t> </a:t>
            </a:r>
            <a:r>
              <a:rPr lang="en-US" b="1" dirty="0" err="1">
                <a:solidFill>
                  <a:srgbClr val="00B0F0"/>
                </a:solidFill>
              </a:rPr>
              <a:t>pengetahuan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kerja</a:t>
            </a:r>
            <a:r>
              <a:rPr lang="en-US" dirty="0"/>
              <a:t>, </a:t>
            </a:r>
            <a:r>
              <a:rPr lang="en-US" dirty="0" err="1"/>
              <a:t>sedangkan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diperoleh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pengalaman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, </a:t>
            </a:r>
            <a:r>
              <a:rPr lang="en-US" dirty="0" err="1"/>
              <a:t>pendidikan</a:t>
            </a:r>
            <a:r>
              <a:rPr lang="en-US" dirty="0"/>
              <a:t> formal </a:t>
            </a:r>
            <a:r>
              <a:rPr lang="en-US" dirty="0" err="1"/>
              <a:t>kursus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pelatihan</a:t>
            </a:r>
            <a:r>
              <a:rPr lang="en-US" dirty="0"/>
              <a:t>.</a:t>
            </a:r>
          </a:p>
          <a:p>
            <a:endParaRPr lang="en-US" altLang="id-ID" dirty="0"/>
          </a:p>
        </p:txBody>
      </p:sp>
    </p:spTree>
    <p:extLst>
      <p:ext uri="{BB962C8B-B14F-4D97-AF65-F5344CB8AC3E}">
        <p14:creationId xmlns:p14="http://schemas.microsoft.com/office/powerpoint/2010/main" val="273910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76056" y="620688"/>
            <a:ext cx="408183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15. SYARAT JABATAN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179512" y="1484784"/>
            <a:ext cx="5256584" cy="489654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id-ID" dirty="0" err="1"/>
              <a:t>Syarat</a:t>
            </a:r>
            <a:r>
              <a:rPr lang="en-US" altLang="id-ID" dirty="0"/>
              <a:t> </a:t>
            </a:r>
            <a:r>
              <a:rPr lang="en-US" altLang="id-ID" dirty="0" err="1"/>
              <a:t>Keterampilan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Kompetensi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Pengetahuan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Latihan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Pendidikan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Pengalaman</a:t>
            </a:r>
            <a:r>
              <a:rPr lang="en-US" altLang="id-ID" dirty="0"/>
              <a:t> </a:t>
            </a:r>
            <a:r>
              <a:rPr lang="en-US" altLang="id-ID" dirty="0" err="1"/>
              <a:t>Kerj</a:t>
            </a:r>
            <a:r>
              <a:rPr lang="id-ID" altLang="id-ID" dirty="0"/>
              <a:t>a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Bakat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Temperamen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Minat</a:t>
            </a:r>
            <a:endParaRPr lang="en-US" altLang="id-ID" dirty="0"/>
          </a:p>
          <a:p>
            <a:pPr>
              <a:lnSpc>
                <a:spcPct val="90000"/>
              </a:lnSpc>
            </a:pPr>
            <a:r>
              <a:rPr lang="en-US" altLang="id-ID" dirty="0" err="1"/>
              <a:t>Kondisi</a:t>
            </a:r>
            <a:r>
              <a:rPr lang="en-US" altLang="id-ID" dirty="0"/>
              <a:t> </a:t>
            </a:r>
            <a:r>
              <a:rPr lang="en-US" altLang="id-ID" dirty="0" err="1"/>
              <a:t>Fisik</a:t>
            </a:r>
            <a:r>
              <a:rPr lang="en-US" altLang="id-ID" dirty="0"/>
              <a:t> Dan </a:t>
            </a:r>
            <a:r>
              <a:rPr lang="en-US" altLang="id-ID" dirty="0" err="1"/>
              <a:t>Upaya</a:t>
            </a:r>
            <a:r>
              <a:rPr lang="en-US" altLang="id-ID" dirty="0"/>
              <a:t> </a:t>
            </a:r>
            <a:r>
              <a:rPr lang="en-US" altLang="id-ID" dirty="0" err="1"/>
              <a:t>Fisik</a:t>
            </a:r>
            <a:endParaRPr lang="en-US" altLang="id-ID" dirty="0"/>
          </a:p>
          <a:p>
            <a:endParaRPr lang="en-US" altLang="id-ID" dirty="0"/>
          </a:p>
        </p:txBody>
      </p:sp>
      <p:sp>
        <p:nvSpPr>
          <p:cNvPr id="2" name="Rectangle 1"/>
          <p:cNvSpPr/>
          <p:nvPr/>
        </p:nvSpPr>
        <p:spPr>
          <a:xfrm>
            <a:off x="5436096" y="2028904"/>
            <a:ext cx="3707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altLang="id-ID" sz="2400" b="1" dirty="0"/>
              <a:t>Catatan:</a:t>
            </a:r>
          </a:p>
          <a:p>
            <a:r>
              <a:rPr lang="en-US" altLang="id-ID" sz="2400" dirty="0" err="1"/>
              <a:t>Disamping</a:t>
            </a:r>
            <a:r>
              <a:rPr lang="en-US" altLang="id-ID" sz="2400" dirty="0"/>
              <a:t> </a:t>
            </a:r>
            <a:r>
              <a:rPr lang="en-US" altLang="id-ID" sz="2400" dirty="0" err="1"/>
              <a:t>syarat-syarat</a:t>
            </a:r>
            <a:r>
              <a:rPr lang="en-US" altLang="id-ID" sz="2400" dirty="0"/>
              <a:t> yang </a:t>
            </a:r>
            <a:r>
              <a:rPr lang="en-US" altLang="id-ID" sz="2400" dirty="0" err="1"/>
              <a:t>sifatnya</a:t>
            </a:r>
            <a:r>
              <a:rPr lang="en-US" altLang="id-ID" sz="2400" dirty="0"/>
              <a:t> material, </a:t>
            </a:r>
            <a:r>
              <a:rPr lang="en-US" altLang="id-ID" sz="2400" dirty="0" err="1"/>
              <a:t>analisis</a:t>
            </a:r>
            <a:r>
              <a:rPr lang="en-US" altLang="id-ID" sz="2400" dirty="0"/>
              <a:t> </a:t>
            </a:r>
            <a:r>
              <a:rPr lang="en-US" altLang="id-ID" sz="2400" dirty="0" err="1"/>
              <a:t>jabatan</a:t>
            </a:r>
            <a:r>
              <a:rPr lang="en-US" altLang="id-ID" sz="2400" dirty="0"/>
              <a:t>, </a:t>
            </a:r>
            <a:r>
              <a:rPr lang="en-US" altLang="id-ID" sz="2400" dirty="0" err="1"/>
              <a:t>dalam</a:t>
            </a:r>
            <a:r>
              <a:rPr lang="en-US" altLang="id-ID" sz="2400" dirty="0"/>
              <a:t> </a:t>
            </a:r>
            <a:r>
              <a:rPr lang="en-US" altLang="id-ID" sz="2400" dirty="0" err="1"/>
              <a:t>praktek</a:t>
            </a:r>
            <a:r>
              <a:rPr lang="en-US" altLang="id-ID" sz="2400" dirty="0"/>
              <a:t> </a:t>
            </a:r>
            <a:r>
              <a:rPr lang="en-US" altLang="id-ID" sz="2400" dirty="0" err="1"/>
              <a:t>dikenal</a:t>
            </a:r>
            <a:r>
              <a:rPr lang="en-US" altLang="id-ID" sz="2400" dirty="0"/>
              <a:t> pula </a:t>
            </a:r>
            <a:r>
              <a:rPr lang="en-US" altLang="id-ID" sz="2400" dirty="0" err="1">
                <a:solidFill>
                  <a:srgbClr val="FF0000"/>
                </a:solidFill>
              </a:rPr>
              <a:t>syarat-syarat</a:t>
            </a:r>
            <a:r>
              <a:rPr lang="en-US" altLang="id-ID" sz="2400" dirty="0">
                <a:solidFill>
                  <a:srgbClr val="FF0000"/>
                </a:solidFill>
              </a:rPr>
              <a:t> yang non </a:t>
            </a:r>
            <a:r>
              <a:rPr lang="en-US" altLang="id-ID" sz="2400" dirty="0" err="1">
                <a:solidFill>
                  <a:srgbClr val="FF0000"/>
                </a:solidFill>
              </a:rPr>
              <a:t>teknis</a:t>
            </a:r>
            <a:r>
              <a:rPr lang="en-US" altLang="id-ID" sz="2400" dirty="0">
                <a:solidFill>
                  <a:srgbClr val="FF0000"/>
                </a:solidFill>
              </a:rPr>
              <a:t> </a:t>
            </a:r>
            <a:r>
              <a:rPr lang="en-US" altLang="id-ID" sz="2400" dirty="0" err="1"/>
              <a:t>analisis</a:t>
            </a:r>
            <a:r>
              <a:rPr lang="en-US" altLang="id-ID" sz="2400" dirty="0"/>
              <a:t> </a:t>
            </a:r>
            <a:r>
              <a:rPr lang="en-US" altLang="id-ID" sz="2400" dirty="0" err="1"/>
              <a:t>jabatan</a:t>
            </a:r>
            <a:r>
              <a:rPr lang="en-US" altLang="id-ID" sz="2400" dirty="0"/>
              <a:t> </a:t>
            </a:r>
            <a:r>
              <a:rPr lang="en-US" altLang="id-ID" sz="2400" dirty="0" err="1"/>
              <a:t>misalnya</a:t>
            </a:r>
            <a:r>
              <a:rPr lang="en-US" altLang="id-ID" sz="2400" dirty="0"/>
              <a:t> </a:t>
            </a:r>
            <a:r>
              <a:rPr lang="en-US" altLang="id-ID" sz="2400" dirty="0" err="1"/>
              <a:t>pangkat</a:t>
            </a:r>
            <a:r>
              <a:rPr lang="en-US" altLang="id-ID" sz="2400" dirty="0"/>
              <a:t>, </a:t>
            </a:r>
            <a:r>
              <a:rPr lang="en-US" altLang="id-ID" sz="2400" dirty="0" err="1"/>
              <a:t>kelakuan</a:t>
            </a:r>
            <a:r>
              <a:rPr lang="en-US" altLang="id-ID" sz="2400" dirty="0"/>
              <a:t> </a:t>
            </a:r>
            <a:r>
              <a:rPr lang="en-US" altLang="id-ID" sz="2400" dirty="0" err="1"/>
              <a:t>baik</a:t>
            </a:r>
            <a:r>
              <a:rPr lang="en-US" altLang="id-ID" sz="2400" dirty="0"/>
              <a:t> </a:t>
            </a:r>
            <a:r>
              <a:rPr lang="en-US" altLang="id-ID" sz="2400" dirty="0" err="1"/>
              <a:t>dari</a:t>
            </a:r>
            <a:r>
              <a:rPr lang="en-US" altLang="id-ID" sz="2400" dirty="0"/>
              <a:t> </a:t>
            </a:r>
            <a:r>
              <a:rPr lang="en-US" altLang="id-ID" sz="2400" dirty="0" err="1"/>
              <a:t>pihak</a:t>
            </a:r>
            <a:r>
              <a:rPr lang="en-US" altLang="id-ID" sz="2400" dirty="0"/>
              <a:t> yang </a:t>
            </a:r>
            <a:r>
              <a:rPr lang="en-US" altLang="id-ID" sz="2400" dirty="0" err="1"/>
              <a:t>berwajib</a:t>
            </a:r>
            <a:r>
              <a:rPr lang="en-US" altLang="id-ID" sz="2400" dirty="0"/>
              <a:t> </a:t>
            </a:r>
            <a:r>
              <a:rPr lang="en-US" altLang="id-ID" sz="2400" dirty="0" err="1"/>
              <a:t>dll</a:t>
            </a:r>
            <a:endParaRPr lang="en-US" altLang="id-ID" sz="2400" dirty="0"/>
          </a:p>
        </p:txBody>
      </p:sp>
      <p:sp>
        <p:nvSpPr>
          <p:cNvPr id="3" name="Rectangle 2"/>
          <p:cNvSpPr/>
          <p:nvPr/>
        </p:nvSpPr>
        <p:spPr>
          <a:xfrm>
            <a:off x="0" y="1043444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C00000"/>
                </a:solidFill>
                <a:latin typeface="Century Gothic" panose="020B0502020202020204" pitchFamily="34" charset="0"/>
              </a:rPr>
              <a:t>Continued…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6188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16. PRESTASI KERJA YANG DIHARAPKAN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57200" y="2132856"/>
            <a:ext cx="8229600" cy="39604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kerja</a:t>
            </a:r>
            <a:r>
              <a:rPr lang="en-US" altLang="id-ID" dirty="0"/>
              <a:t> </a:t>
            </a:r>
            <a:r>
              <a:rPr lang="en-US" altLang="id-ID" dirty="0" err="1"/>
              <a:t>apa</a:t>
            </a:r>
            <a:r>
              <a:rPr lang="en-US" altLang="id-ID" dirty="0"/>
              <a:t> yang di </a:t>
            </a:r>
            <a:r>
              <a:rPr lang="en-US" altLang="id-ID" dirty="0" err="1"/>
              <a:t>hasilkan</a:t>
            </a:r>
            <a:r>
              <a:rPr lang="en-US" altLang="id-ID" dirty="0"/>
              <a:t> </a:t>
            </a:r>
            <a:r>
              <a:rPr lang="en-US" altLang="id-ID" dirty="0" err="1"/>
              <a:t>oleh</a:t>
            </a:r>
            <a:r>
              <a:rPr lang="en-US" altLang="id-ID" dirty="0"/>
              <a:t> </a:t>
            </a:r>
            <a:r>
              <a:rPr lang="en-US" altLang="id-ID" dirty="0" err="1"/>
              <a:t>pemegang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endParaRPr lang="en-US" altLang="id-ID" dirty="0"/>
          </a:p>
          <a:p>
            <a:r>
              <a:rPr lang="en-US" altLang="id-ID" dirty="0" err="1"/>
              <a:t>Sebutkan</a:t>
            </a:r>
            <a:r>
              <a:rPr lang="en-US" altLang="id-ID" dirty="0"/>
              <a:t> </a:t>
            </a:r>
            <a:r>
              <a:rPr lang="en-US" altLang="id-ID" dirty="0" err="1"/>
              <a:t>Jumlah</a:t>
            </a:r>
            <a:r>
              <a:rPr lang="en-US" altLang="id-ID" dirty="0"/>
              <a:t> </a:t>
            </a:r>
            <a:r>
              <a:rPr lang="en-US" altLang="id-ID" dirty="0" err="1"/>
              <a:t>satuannya</a:t>
            </a:r>
            <a:endParaRPr lang="en-US" altLang="id-ID" dirty="0"/>
          </a:p>
          <a:p>
            <a:r>
              <a:rPr lang="en-US" altLang="id-ID" dirty="0" err="1"/>
              <a:t>Waktu</a:t>
            </a:r>
            <a:r>
              <a:rPr lang="en-US" altLang="id-ID" dirty="0"/>
              <a:t> yang </a:t>
            </a:r>
            <a:r>
              <a:rPr lang="en-US" altLang="id-ID" dirty="0" err="1"/>
              <a:t>diperlukan</a:t>
            </a:r>
            <a:r>
              <a:rPr lang="en-US" altLang="id-ID" dirty="0"/>
              <a:t> </a:t>
            </a:r>
            <a:r>
              <a:rPr lang="en-US" altLang="id-ID" dirty="0" err="1"/>
              <a:t>untuk</a:t>
            </a:r>
            <a:r>
              <a:rPr lang="en-US" altLang="id-ID" dirty="0"/>
              <a:t> </a:t>
            </a:r>
            <a:r>
              <a:rPr lang="en-US" altLang="id-ID" dirty="0" err="1"/>
              <a:t>menghasilkan</a:t>
            </a:r>
            <a:r>
              <a:rPr lang="en-US" altLang="id-ID" dirty="0"/>
              <a:t> </a:t>
            </a:r>
            <a:r>
              <a:rPr lang="en-US" altLang="id-ID" dirty="0" err="1"/>
              <a:t>satuan</a:t>
            </a:r>
            <a:r>
              <a:rPr lang="en-US" altLang="id-ID" dirty="0"/>
              <a:t> </a:t>
            </a:r>
            <a:r>
              <a:rPr lang="en-US" altLang="id-ID" dirty="0" err="1"/>
              <a:t>hasil</a:t>
            </a:r>
            <a:r>
              <a:rPr lang="en-US" altLang="id-ID" dirty="0"/>
              <a:t> </a:t>
            </a:r>
            <a:r>
              <a:rPr lang="en-US" altLang="id-ID" dirty="0" err="1"/>
              <a:t>tersebut</a:t>
            </a:r>
            <a:r>
              <a:rPr lang="en-US" altLang="id-ID" dirty="0"/>
              <a:t> </a:t>
            </a:r>
            <a:r>
              <a:rPr lang="en-US" altLang="id-ID" dirty="0" err="1"/>
              <a:t>berapa</a:t>
            </a:r>
            <a:r>
              <a:rPr lang="en-US" altLang="id-ID" dirty="0"/>
              <a:t> lama</a:t>
            </a:r>
          </a:p>
        </p:txBody>
      </p:sp>
    </p:spTree>
    <p:extLst>
      <p:ext uri="{BB962C8B-B14F-4D97-AF65-F5344CB8AC3E}">
        <p14:creationId xmlns:p14="http://schemas.microsoft.com/office/powerpoint/2010/main" val="3640021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17. BUTIR INFORMASI LAIN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47633" y="2708920"/>
            <a:ext cx="8229600" cy="16561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id-ID" dirty="0" err="1"/>
              <a:t>Tuliskan</a:t>
            </a:r>
            <a:r>
              <a:rPr lang="en-US" altLang="id-ID" dirty="0"/>
              <a:t> </a:t>
            </a:r>
            <a:r>
              <a:rPr lang="en-US" altLang="id-ID" dirty="0" err="1"/>
              <a:t>informasi</a:t>
            </a:r>
            <a:r>
              <a:rPr lang="en-US" altLang="id-ID" dirty="0"/>
              <a:t> yang </a:t>
            </a:r>
            <a:r>
              <a:rPr lang="en-US" altLang="id-ID" dirty="0" err="1"/>
              <a:t>dapat</a:t>
            </a:r>
            <a:r>
              <a:rPr lang="en-US" altLang="id-ID" dirty="0"/>
              <a:t> </a:t>
            </a:r>
            <a:r>
              <a:rPr lang="en-US" altLang="id-ID" dirty="0" err="1"/>
              <a:t>disampaikan</a:t>
            </a:r>
            <a:r>
              <a:rPr lang="en-US" altLang="id-ID" dirty="0"/>
              <a:t> </a:t>
            </a:r>
            <a:r>
              <a:rPr lang="en-US" altLang="id-ID" dirty="0" err="1"/>
              <a:t>terkait</a:t>
            </a:r>
            <a:r>
              <a:rPr lang="en-US" altLang="id-ID" dirty="0"/>
              <a:t> </a:t>
            </a:r>
            <a:r>
              <a:rPr lang="en-US" altLang="id-ID" dirty="0" err="1"/>
              <a:t>dengan</a:t>
            </a:r>
            <a:r>
              <a:rPr lang="en-US" altLang="id-ID" dirty="0"/>
              <a:t> </a:t>
            </a:r>
            <a:r>
              <a:rPr lang="en-US" altLang="id-ID" dirty="0" err="1"/>
              <a:t>jabatan</a:t>
            </a:r>
            <a:r>
              <a:rPr lang="en-US" altLang="id-ID" dirty="0"/>
              <a:t> yang </a:t>
            </a:r>
            <a:r>
              <a:rPr lang="en-US" altLang="id-ID" dirty="0" err="1"/>
              <a:t>saat</a:t>
            </a:r>
            <a:r>
              <a:rPr lang="en-US" altLang="id-ID" dirty="0"/>
              <a:t> </a:t>
            </a:r>
            <a:r>
              <a:rPr lang="en-US" altLang="id-ID" dirty="0" err="1"/>
              <a:t>ini</a:t>
            </a:r>
            <a:r>
              <a:rPr lang="en-US" altLang="id-ID" dirty="0"/>
              <a:t> </a:t>
            </a:r>
            <a:r>
              <a:rPr lang="en-US" altLang="id-ID" dirty="0" err="1"/>
              <a:t>dipangku</a:t>
            </a:r>
            <a:r>
              <a:rPr lang="en-US" altLang="id-ID" dirty="0"/>
              <a:t> </a:t>
            </a:r>
            <a:r>
              <a:rPr lang="en-US" altLang="id-ID" dirty="0" err="1"/>
              <a:t>jika</a:t>
            </a:r>
            <a:r>
              <a:rPr lang="en-US" altLang="id-ID" dirty="0"/>
              <a:t> </a:t>
            </a:r>
            <a:r>
              <a:rPr lang="en-US" altLang="id-ID" dirty="0" err="1"/>
              <a:t>ada</a:t>
            </a:r>
            <a:r>
              <a:rPr lang="en-US" altLang="id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020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JOB FIT</a:t>
            </a:r>
          </a:p>
        </p:txBody>
      </p:sp>
      <p:sp>
        <p:nvSpPr>
          <p:cNvPr id="2" name="Hexagon 1"/>
          <p:cNvSpPr/>
          <p:nvPr/>
        </p:nvSpPr>
        <p:spPr>
          <a:xfrm>
            <a:off x="2258177" y="2420888"/>
            <a:ext cx="4608512" cy="3816424"/>
          </a:xfrm>
          <a:prstGeom prst="hexagon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" name="TextBox 2"/>
          <p:cNvSpPr txBox="1"/>
          <p:nvPr/>
        </p:nvSpPr>
        <p:spPr>
          <a:xfrm>
            <a:off x="5940153" y="1916832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66689" y="406749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0153" y="62181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3808" y="622773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26129" y="406749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01237" y="189766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35527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27654" y="980728"/>
            <a:ext cx="9380174" cy="72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SINKRONISASI INFOJAB DENGAN SKT, SKM &amp; SOP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47633" y="2708920"/>
            <a:ext cx="8229600" cy="16561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id-ID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622036"/>
              </p:ext>
            </p:extLst>
          </p:nvPr>
        </p:nvGraphicFramePr>
        <p:xfrm>
          <a:off x="447631" y="1844824"/>
          <a:ext cx="8372840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993">
                  <a:extLst>
                    <a:ext uri="{9D8B030D-6E8A-4147-A177-3AD203B41FA5}">
                      <a16:colId xmlns:a16="http://schemas.microsoft.com/office/drawing/2014/main" val="2580609516"/>
                    </a:ext>
                  </a:extLst>
                </a:gridCol>
                <a:gridCol w="2609143">
                  <a:extLst>
                    <a:ext uri="{9D8B030D-6E8A-4147-A177-3AD203B41FA5}">
                      <a16:colId xmlns:a16="http://schemas.microsoft.com/office/drawing/2014/main" val="724066518"/>
                    </a:ext>
                  </a:extLst>
                </a:gridCol>
                <a:gridCol w="1674568">
                  <a:extLst>
                    <a:ext uri="{9D8B030D-6E8A-4147-A177-3AD203B41FA5}">
                      <a16:colId xmlns:a16="http://schemas.microsoft.com/office/drawing/2014/main" val="3723397738"/>
                    </a:ext>
                  </a:extLst>
                </a:gridCol>
                <a:gridCol w="1674568">
                  <a:extLst>
                    <a:ext uri="{9D8B030D-6E8A-4147-A177-3AD203B41FA5}">
                      <a16:colId xmlns:a16="http://schemas.microsoft.com/office/drawing/2014/main" val="3011338958"/>
                    </a:ext>
                  </a:extLst>
                </a:gridCol>
                <a:gridCol w="1674568">
                  <a:extLst>
                    <a:ext uri="{9D8B030D-6E8A-4147-A177-3AD203B41FA5}">
                      <a16:colId xmlns:a16="http://schemas.microsoft.com/office/drawing/2014/main" val="2792713467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INFO JAB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SKT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SKM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SOP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0476964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1.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dirty="0"/>
                        <a:t>UraianTugas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Judul</a:t>
                      </a:r>
                      <a:r>
                        <a:rPr lang="id-ID" baseline="0" dirty="0"/>
                        <a:t> Unit Kompetensi</a:t>
                      </a:r>
                      <a:endParaRPr lang="id-ID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Jenis Kompetensi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Judul Prosedur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6656050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2.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dirty="0"/>
                        <a:t>Tahapan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Elemen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Level</a:t>
                      </a:r>
                      <a:r>
                        <a:rPr lang="id-ID" baseline="0" dirty="0"/>
                        <a:t> Kompetensi</a:t>
                      </a:r>
                      <a:endParaRPr lang="id-ID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Alur Prosedur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3041685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3.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dirty="0"/>
                        <a:t>___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KUK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sda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/>
                        <a:t>Uraian</a:t>
                      </a:r>
                      <a:r>
                        <a:rPr lang="id-ID" baseline="0" dirty="0"/>
                        <a:t> Proedur</a:t>
                      </a:r>
                      <a:endParaRPr lang="id-ID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7669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63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rgbClr val="C00000"/>
                </a:solidFill>
                <a:latin typeface="Century Gothic" pitchFamily="34" charset="0"/>
              </a:rPr>
              <a:t>T</a:t>
            </a:r>
            <a:r>
              <a:rPr lang="id-ID" sz="6000" b="1" dirty="0">
                <a:solidFill>
                  <a:srgbClr val="C00000"/>
                </a:solidFill>
                <a:latin typeface="Century Gothic" pitchFamily="34" charset="0"/>
              </a:rPr>
              <a:t>ERIMA KASIH</a:t>
            </a:r>
          </a:p>
        </p:txBody>
      </p:sp>
    </p:spTree>
    <p:extLst>
      <p:ext uri="{BB962C8B-B14F-4D97-AF65-F5344CB8AC3E}">
        <p14:creationId xmlns:p14="http://schemas.microsoft.com/office/powerpoint/2010/main" val="138907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27584" y="1916832"/>
            <a:ext cx="7524750" cy="424847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2288" indent="-522288">
              <a:buFont typeface="Wingdings" panose="05000000000000000000" pitchFamily="2" charset="2"/>
              <a:buAutoNum type="arabicParenR"/>
              <a:defRPr/>
            </a:pPr>
            <a:r>
              <a:rPr lang="en-US" dirty="0">
                <a:latin typeface="Century Gothic" panose="020B0502020202020204" pitchFamily="34" charset="0"/>
              </a:rPr>
              <a:t>PNS </a:t>
            </a:r>
            <a:r>
              <a:rPr lang="en-US" dirty="0" err="1">
                <a:latin typeface="Century Gothic" panose="020B0502020202020204" pitchFamily="34" charset="0"/>
              </a:rPr>
              <a:t>diangkat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dalam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jabatan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dan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pangkat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tertentu</a:t>
            </a:r>
            <a:endParaRPr lang="en-US" dirty="0">
              <a:latin typeface="Century Gothic" panose="020B0502020202020204" pitchFamily="34" charset="0"/>
            </a:endParaRPr>
          </a:p>
          <a:p>
            <a:pPr marL="522288" indent="-522288">
              <a:buFont typeface="Wingdings" panose="05000000000000000000" pitchFamily="2" charset="2"/>
              <a:buAutoNum type="arabicParenR"/>
              <a:defRPr/>
            </a:pPr>
            <a:r>
              <a:rPr lang="id-ID" dirty="0">
                <a:latin typeface="Century Gothic" panose="020B0502020202020204" pitchFamily="34" charset="0"/>
              </a:rPr>
              <a:t>Diangkat </a:t>
            </a:r>
            <a:r>
              <a:rPr lang="en-US" dirty="0" err="1">
                <a:latin typeface="Century Gothic" panose="020B0502020202020204" pitchFamily="34" charset="0"/>
              </a:rPr>
              <a:t>berdasarkan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id-ID" i="1" dirty="0">
                <a:latin typeface="Century Gothic" panose="020B0502020202020204" pitchFamily="34" charset="0"/>
              </a:rPr>
              <a:t>merit system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sesuai</a:t>
            </a:r>
            <a:r>
              <a:rPr lang="en-US" dirty="0">
                <a:latin typeface="Century Gothic" panose="020B0502020202020204" pitchFamily="34" charset="0"/>
              </a:rPr>
              <a:t> dg </a:t>
            </a:r>
            <a:r>
              <a:rPr lang="id-ID" dirty="0">
                <a:solidFill>
                  <a:srgbClr val="FF0000"/>
                </a:solidFill>
                <a:latin typeface="Century Gothic" panose="020B0502020202020204" pitchFamily="34" charset="0"/>
              </a:rPr>
              <a:t>K</a:t>
            </a:r>
            <a:r>
              <a:rPr lang="en-US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ompetensi</a:t>
            </a:r>
            <a:r>
              <a:rPr lang="en-US" dirty="0">
                <a:solidFill>
                  <a:srgbClr val="FF0000"/>
                </a:solidFill>
                <a:latin typeface="Century Gothic" panose="020B0502020202020204" pitchFamily="34" charset="0"/>
              </a:rPr>
              <a:t>, </a:t>
            </a:r>
            <a:r>
              <a:rPr lang="id-ID" dirty="0">
                <a:solidFill>
                  <a:srgbClr val="00B0F0"/>
                </a:solidFill>
                <a:latin typeface="Century Gothic" panose="020B0502020202020204" pitchFamily="34" charset="0"/>
              </a:rPr>
              <a:t>Kualifikasi</a:t>
            </a:r>
            <a:r>
              <a:rPr lang="en-US" dirty="0">
                <a:solidFill>
                  <a:srgbClr val="00B0F0"/>
                </a:solidFill>
                <a:latin typeface="Century Gothic" panose="020B0502020202020204" pitchFamily="34" charset="0"/>
              </a:rPr>
              <a:t>,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id-ID" dirty="0">
                <a:solidFill>
                  <a:srgbClr val="92D050"/>
                </a:solidFill>
                <a:latin typeface="Century Gothic" panose="020B0502020202020204" pitchFamily="34" charset="0"/>
              </a:rPr>
              <a:t>Kinerja</a:t>
            </a:r>
            <a:r>
              <a:rPr lang="id-ID" dirty="0">
                <a:latin typeface="Century Gothic" panose="020B0502020202020204" pitchFamily="34" charset="0"/>
              </a:rPr>
              <a:t> dan </a:t>
            </a:r>
            <a:r>
              <a:rPr lang="id-ID" dirty="0">
                <a:solidFill>
                  <a:srgbClr val="FFC000"/>
                </a:solidFill>
                <a:latin typeface="Century Gothic" panose="020B0502020202020204" pitchFamily="34" charset="0"/>
              </a:rPr>
              <a:t>Non diskriminatif </a:t>
            </a:r>
            <a:r>
              <a:rPr lang="id-ID" dirty="0">
                <a:latin typeface="Century Gothic" panose="020B0502020202020204" pitchFamily="34" charset="0"/>
              </a:rPr>
              <a:t>(3K+N)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80528" y="1052736"/>
            <a:ext cx="9577064" cy="504056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LATAR BELAKANG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563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-252536" y="908720"/>
            <a:ext cx="9721080" cy="936104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3200" b="1" dirty="0">
                <a:solidFill>
                  <a:schemeClr val="bg1"/>
                </a:solidFill>
                <a:latin typeface="Century Gothic" panose="020B0502020202020204" pitchFamily="34" charset="0"/>
                <a:ea typeface="MS PGothic" charset="0"/>
              </a:rPr>
              <a:t>Definisi Analisis Jabatan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74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79984"/>
            <a:ext cx="8210872" cy="5105400"/>
          </a:xfrm>
        </p:spPr>
        <p:txBody>
          <a:bodyPr>
            <a:normAutofit/>
          </a:bodyPr>
          <a:lstStyle/>
          <a:p>
            <a:pPr>
              <a:defRPr/>
            </a:pPr>
            <a:endParaRPr lang="id-ID" altLang="en-US" sz="2800" b="1" u="sng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id-ID" altLang="en-US" sz="2800" b="1" u="sng" dirty="0">
                <a:solidFill>
                  <a:srgbClr val="FF0000"/>
                </a:solidFill>
                <a:latin typeface="Century Gothic" panose="020B0502020202020204" pitchFamily="34" charset="0"/>
              </a:rPr>
              <a:t>Perka BKN No. 12 Tahun 2011</a:t>
            </a:r>
            <a:endParaRPr lang="en-US" altLang="en-US" sz="2800" b="1" u="sng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457200" lvl="1" indent="0">
              <a:buNone/>
              <a:defRPr/>
            </a:pPr>
            <a:r>
              <a:rPr lang="id-ID" altLang="en-US" sz="2000" dirty="0">
                <a:latin typeface="Century Gothic" panose="020B0502020202020204" pitchFamily="34" charset="0"/>
              </a:rPr>
              <a:t>Proses pengumpulan, pencatatan, pengolahan dan penyusunan data jabatan menjadi informasi jabatan</a:t>
            </a:r>
            <a:endParaRPr lang="en-US" altLang="en-US" sz="2000" dirty="0"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id-ID" altLang="en-US" sz="2800" b="1" u="sng" dirty="0">
                <a:solidFill>
                  <a:srgbClr val="FF0000"/>
                </a:solidFill>
                <a:latin typeface="Century Gothic" panose="020B0502020202020204" pitchFamily="34" charset="0"/>
              </a:rPr>
              <a:t>LAN, 1990</a:t>
            </a:r>
          </a:p>
          <a:p>
            <a:pPr marL="442913" indent="0">
              <a:buNone/>
            </a:pPr>
            <a:r>
              <a:rPr lang="en-US" altLang="id-ID" sz="2000" dirty="0">
                <a:latin typeface="Century Gothic" panose="020B0502020202020204" pitchFamily="34" charset="0"/>
              </a:rPr>
              <a:t>Proses, </a:t>
            </a:r>
            <a:r>
              <a:rPr lang="en-US" altLang="id-ID" sz="2000" dirty="0" err="1">
                <a:latin typeface="Century Gothic" panose="020B0502020202020204" pitchFamily="34" charset="0"/>
              </a:rPr>
              <a:t>metode</a:t>
            </a:r>
            <a:r>
              <a:rPr lang="en-US" altLang="id-ID" sz="2000" dirty="0">
                <a:latin typeface="Century Gothic" panose="020B0502020202020204" pitchFamily="34" charset="0"/>
              </a:rPr>
              <a:t>, </a:t>
            </a:r>
            <a:r>
              <a:rPr lang="en-US" altLang="id-ID" sz="2000" dirty="0" err="1">
                <a:latin typeface="Century Gothic" panose="020B0502020202020204" pitchFamily="34" charset="0"/>
              </a:rPr>
              <a:t>dan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teknik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untuk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mendapatkan</a:t>
            </a:r>
            <a:r>
              <a:rPr lang="en-US" altLang="id-ID" sz="2000" dirty="0">
                <a:latin typeface="Century Gothic" panose="020B0502020202020204" pitchFamily="34" charset="0"/>
              </a:rPr>
              <a:t> data </a:t>
            </a:r>
            <a:r>
              <a:rPr lang="en-US" altLang="id-ID" sz="2000" dirty="0" err="1">
                <a:latin typeface="Century Gothic" panose="020B0502020202020204" pitchFamily="34" charset="0"/>
              </a:rPr>
              <a:t>jabatan</a:t>
            </a:r>
            <a:r>
              <a:rPr lang="en-US" altLang="id-ID" sz="2000" dirty="0">
                <a:latin typeface="Century Gothic" panose="020B0502020202020204" pitchFamily="34" charset="0"/>
              </a:rPr>
              <a:t>, </a:t>
            </a:r>
            <a:r>
              <a:rPr lang="en-US" altLang="id-ID" sz="2000" dirty="0" err="1">
                <a:latin typeface="Century Gothic" panose="020B0502020202020204" pitchFamily="34" charset="0"/>
              </a:rPr>
              <a:t>mengolahnya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menjadi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informasi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jabatan</a:t>
            </a:r>
            <a:r>
              <a:rPr lang="en-US" altLang="id-ID" sz="2000" dirty="0">
                <a:latin typeface="Century Gothic" panose="020B0502020202020204" pitchFamily="34" charset="0"/>
              </a:rPr>
              <a:t>, </a:t>
            </a:r>
            <a:r>
              <a:rPr lang="en-US" altLang="id-ID" sz="2000" dirty="0" err="1">
                <a:latin typeface="Century Gothic" panose="020B0502020202020204" pitchFamily="34" charset="0"/>
              </a:rPr>
              <a:t>dan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menyajikannya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untuk</a:t>
            </a:r>
            <a:r>
              <a:rPr lang="en-US" altLang="id-ID" sz="2000" dirty="0">
                <a:latin typeface="Century Gothic" panose="020B0502020202020204" pitchFamily="34" charset="0"/>
              </a:rPr>
              <a:t> program-program </a:t>
            </a:r>
            <a:r>
              <a:rPr lang="en-US" altLang="id-ID" sz="2000" dirty="0" err="1">
                <a:latin typeface="Century Gothic" panose="020B0502020202020204" pitchFamily="34" charset="0"/>
              </a:rPr>
              <a:t>kelembagaan</a:t>
            </a:r>
            <a:r>
              <a:rPr lang="en-US" altLang="id-ID" sz="2000" dirty="0">
                <a:latin typeface="Century Gothic" panose="020B0502020202020204" pitchFamily="34" charset="0"/>
              </a:rPr>
              <a:t>, </a:t>
            </a:r>
            <a:r>
              <a:rPr lang="en-US" altLang="id-ID" sz="2000" dirty="0" err="1">
                <a:latin typeface="Century Gothic" panose="020B0502020202020204" pitchFamily="34" charset="0"/>
              </a:rPr>
              <a:t>kepegawaian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serta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ketatalaksanaan</a:t>
            </a:r>
            <a:r>
              <a:rPr lang="en-US" altLang="id-ID" sz="2000" dirty="0">
                <a:latin typeface="Century Gothic" panose="020B0502020202020204" pitchFamily="34" charset="0"/>
              </a:rPr>
              <a:t>, </a:t>
            </a:r>
            <a:r>
              <a:rPr lang="en-US" altLang="id-ID" sz="2000" dirty="0" err="1">
                <a:latin typeface="Century Gothic" panose="020B0502020202020204" pitchFamily="34" charset="0"/>
              </a:rPr>
              <a:t>dan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memberikan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layanan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pemanfaannya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bagi</a:t>
            </a:r>
            <a:r>
              <a:rPr lang="en-US" altLang="id-ID" sz="2000" dirty="0">
                <a:latin typeface="Century Gothic" panose="020B0502020202020204" pitchFamily="34" charset="0"/>
              </a:rPr>
              <a:t> </a:t>
            </a:r>
            <a:r>
              <a:rPr lang="en-US" altLang="id-ID" sz="2000" dirty="0" err="1">
                <a:latin typeface="Century Gothic" panose="020B0502020202020204" pitchFamily="34" charset="0"/>
              </a:rPr>
              <a:t>pihak-pihak</a:t>
            </a:r>
            <a:r>
              <a:rPr lang="en-US" altLang="id-ID" sz="2000" dirty="0">
                <a:latin typeface="Century Gothic" panose="020B0502020202020204" pitchFamily="34" charset="0"/>
              </a:rPr>
              <a:t> yang </a:t>
            </a:r>
            <a:r>
              <a:rPr lang="en-US" altLang="id-ID" sz="2000" dirty="0" err="1">
                <a:latin typeface="Century Gothic" panose="020B0502020202020204" pitchFamily="34" charset="0"/>
              </a:rPr>
              <a:t>menggunakannya</a:t>
            </a:r>
            <a:r>
              <a:rPr lang="en-US" altLang="id-ID" sz="2000" dirty="0">
                <a:latin typeface="Century Gothic" panose="020B0502020202020204" pitchFamily="34" charset="0"/>
              </a:rPr>
              <a:t>.</a:t>
            </a:r>
            <a:endParaRPr lang="en-US" altLang="en-US" sz="2800" dirty="0">
              <a:latin typeface="Century Gothic" panose="020B0502020202020204" pitchFamily="34" charset="0"/>
            </a:endParaRPr>
          </a:p>
          <a:p>
            <a:pPr lvl="1">
              <a:defRPr/>
            </a:pPr>
            <a:endParaRPr lang="en-US" altLang="en-US" dirty="0">
              <a:latin typeface="Century Gothic" panose="020B0502020202020204" pitchFamily="34" charset="0"/>
            </a:endParaRPr>
          </a:p>
          <a:p>
            <a:pPr>
              <a:defRPr/>
            </a:pPr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236D79B-267C-447B-9BD8-62795FE0166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2158506"/>
            <a:ext cx="8011616" cy="3458344"/>
          </a:xfrm>
        </p:spPr>
        <p:txBody>
          <a:bodyPr>
            <a:normAutofit/>
          </a:bodyPr>
          <a:lstStyle/>
          <a:p>
            <a:pPr marL="900113" lvl="2"/>
            <a:r>
              <a:rPr lang="id-ID" altLang="en-US" sz="2800" dirty="0">
                <a:latin typeface="Century Gothic" panose="020B0502020202020204" pitchFamily="34" charset="0"/>
              </a:rPr>
              <a:t>Pelaksanaan pekerjaan yang </a:t>
            </a:r>
            <a:r>
              <a:rPr lang="id-ID" altLang="en-US" sz="28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menjabarkan fungsi-fungsi kerja</a:t>
            </a:r>
            <a:r>
              <a:rPr lang="id-ID" altLang="en-US" sz="2800" dirty="0">
                <a:latin typeface="Century Gothic" panose="020B0502020202020204" pitchFamily="34" charset="0"/>
              </a:rPr>
              <a:t> yang ada di setiap unit kerja</a:t>
            </a:r>
          </a:p>
          <a:p>
            <a:pPr marL="900113" lvl="2"/>
            <a:r>
              <a:rPr lang="id-ID" altLang="en-US" sz="28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Penjabaran fungsi kerja</a:t>
            </a:r>
            <a:r>
              <a:rPr lang="id-ID" altLang="en-US" sz="2800" dirty="0">
                <a:latin typeface="Century Gothic" panose="020B0502020202020204" pitchFamily="34" charset="0"/>
              </a:rPr>
              <a:t> terlihat dari pelaksanaan tugas yang dilakukan semua pegawai pada unit kerja tersebut</a:t>
            </a:r>
            <a:endParaRPr lang="en-US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7CBEC0E-8556-4650-B4E2-30420E2678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3528" y="3643064"/>
            <a:ext cx="81534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252536" y="908720"/>
            <a:ext cx="9721080" cy="72008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id-ID" alt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ASPEK yang dianalisa</a:t>
            </a:r>
            <a:endParaRPr lang="en-US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06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PEMANFAATAN INFORMASI JABATAN</a:t>
            </a: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1115616" y="3444701"/>
            <a:ext cx="2344323" cy="10927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109" tIns="38552" rIns="77109" bIns="38552" anchor="ctr"/>
          <a:lstStyle/>
          <a:p>
            <a:pPr defTabSz="872760"/>
            <a:r>
              <a:rPr lang="en-US" sz="1700" b="1" dirty="0"/>
              <a:t> </a:t>
            </a:r>
          </a:p>
          <a:p>
            <a:pPr defTabSz="872760">
              <a:buFontTx/>
              <a:buChar char="•"/>
            </a:pPr>
            <a:r>
              <a:rPr lang="en-US" sz="1700" b="1" dirty="0"/>
              <a:t> PETA JABATAN</a:t>
            </a:r>
            <a:endParaRPr lang="en-US" sz="3700" b="1" dirty="0"/>
          </a:p>
          <a:p>
            <a:pPr defTabSz="872760">
              <a:buFontTx/>
              <a:buChar char="•"/>
            </a:pPr>
            <a:r>
              <a:rPr lang="en-US" sz="1700" b="1" dirty="0"/>
              <a:t> URAIAN JABATAN</a:t>
            </a:r>
          </a:p>
          <a:p>
            <a:pPr defTabSz="872760">
              <a:buFontTx/>
              <a:buChar char="•"/>
            </a:pPr>
            <a:r>
              <a:rPr lang="en-US" sz="1700" b="1" dirty="0"/>
              <a:t> SYARAT JABATAN</a:t>
            </a:r>
          </a:p>
          <a:p>
            <a:pPr defTabSz="872760"/>
            <a:endParaRPr lang="en-US" sz="1700" b="1" dirty="0"/>
          </a:p>
          <a:p>
            <a:pPr defTabSz="872760"/>
            <a:endParaRPr lang="en-US" sz="1700" b="1" dirty="0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420416" y="2987501"/>
            <a:ext cx="1720255" cy="38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109" tIns="38552" rIns="77109" bIns="38552">
            <a:spAutoFit/>
          </a:bodyPr>
          <a:lstStyle/>
          <a:p>
            <a:pPr defTabSz="872760"/>
            <a:r>
              <a:rPr lang="en-US" sz="2000" b="1" dirty="0"/>
              <a:t>HASIL ANJAB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4490315" y="1534514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r>
              <a:rPr lang="en-US" sz="1700" b="1" dirty="0"/>
              <a:t>PERENCANAAN</a:t>
            </a:r>
          </a:p>
          <a:p>
            <a:pPr algn="ctr" defTabSz="872760"/>
            <a:r>
              <a:rPr lang="en-US" sz="1700" b="1" dirty="0"/>
              <a:t>PEGAWAI</a:t>
            </a: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4490315" y="2242437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REKRUTMEN &amp;</a:t>
            </a:r>
          </a:p>
          <a:p>
            <a:pPr algn="ctr" defTabSz="872760"/>
            <a:r>
              <a:rPr lang="en-US" sz="1700" b="1" dirty="0"/>
              <a:t>SELEKSI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4490315" y="2887343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PERENCANAAN</a:t>
            </a:r>
          </a:p>
          <a:p>
            <a:pPr algn="ctr" defTabSz="872760"/>
            <a:r>
              <a:rPr lang="en-US" sz="1700" b="1" dirty="0"/>
              <a:t>KARIER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4490315" y="3529568"/>
            <a:ext cx="2058070" cy="9653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PENGANGKATAN</a:t>
            </a:r>
          </a:p>
          <a:p>
            <a:pPr algn="ctr" defTabSz="872760"/>
            <a:r>
              <a:rPr lang="en-US" sz="1700" b="1" dirty="0"/>
              <a:t>DALAM</a:t>
            </a:r>
          </a:p>
          <a:p>
            <a:pPr algn="ctr" defTabSz="872760"/>
            <a:r>
              <a:rPr lang="en-US" sz="1700" b="1" dirty="0"/>
              <a:t>JABATAN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4490315" y="5331553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REMUNERASI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4490315" y="5975119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DIKLAT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4490315" y="4687987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PENILAIAN</a:t>
            </a:r>
          </a:p>
          <a:p>
            <a:pPr algn="ctr" defTabSz="872760"/>
            <a:r>
              <a:rPr lang="en-US" sz="1700" b="1" dirty="0"/>
              <a:t>KINERJA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auto">
          <a:xfrm>
            <a:off x="3911106" y="1791940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8" name="Line 18"/>
          <p:cNvSpPr>
            <a:spLocks noChangeShapeType="1"/>
          </p:cNvSpPr>
          <p:nvPr/>
        </p:nvSpPr>
        <p:spPr bwMode="auto">
          <a:xfrm>
            <a:off x="3911106" y="3143428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>
            <a:off x="3911106" y="3978724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0" name="Line 21"/>
          <p:cNvSpPr>
            <a:spLocks noChangeShapeType="1"/>
          </p:cNvSpPr>
          <p:nvPr/>
        </p:nvSpPr>
        <p:spPr bwMode="auto">
          <a:xfrm>
            <a:off x="3911106" y="5588979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>
            <a:off x="3460610" y="3980064"/>
            <a:ext cx="45049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3911106" y="1791940"/>
            <a:ext cx="0" cy="4504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>
            <a:off x="3911106" y="2499863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4" name="Line 28"/>
          <p:cNvSpPr>
            <a:spLocks noChangeShapeType="1"/>
          </p:cNvSpPr>
          <p:nvPr/>
        </p:nvSpPr>
        <p:spPr bwMode="auto">
          <a:xfrm flipV="1">
            <a:off x="3911107" y="4946754"/>
            <a:ext cx="51217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5" name="Line 30"/>
          <p:cNvSpPr>
            <a:spLocks noChangeShapeType="1"/>
          </p:cNvSpPr>
          <p:nvPr/>
        </p:nvSpPr>
        <p:spPr bwMode="auto">
          <a:xfrm>
            <a:off x="3911106" y="6296902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6543693" y="1463501"/>
            <a:ext cx="2115723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Analisis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beban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kerja</a:t>
            </a:r>
            <a:endParaRPr lang="en-US" sz="1200" b="1" dirty="0">
              <a:latin typeface="Arial Narrow" pitchFamily="34" charset="0"/>
            </a:endParaRPr>
          </a:p>
          <a:p>
            <a:pPr defTabSz="872760"/>
            <a:r>
              <a:rPr lang="en-US" sz="1200" b="1" dirty="0">
                <a:latin typeface="Arial Narrow" pitchFamily="34" charset="0"/>
              </a:rPr>
              <a:t>  (</a:t>
            </a:r>
            <a:r>
              <a:rPr lang="en-US" sz="1200" b="1" dirty="0" err="1">
                <a:latin typeface="Arial Narrow" pitchFamily="34" charset="0"/>
              </a:rPr>
              <a:t>Analisis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kebutuhan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pegawai</a:t>
            </a:r>
            <a:r>
              <a:rPr lang="en-US" sz="1200" b="1" dirty="0">
                <a:latin typeface="Arial Narrow" pitchFamily="34" charset="0"/>
              </a:rPr>
              <a:t>)	</a:t>
            </a:r>
          </a:p>
        </p:txBody>
      </p:sp>
      <p:sp>
        <p:nvSpPr>
          <p:cNvPr id="47" name="Text Box 48"/>
          <p:cNvSpPr txBox="1">
            <a:spLocks noChangeArrowheads="1"/>
          </p:cNvSpPr>
          <p:nvPr/>
        </p:nvSpPr>
        <p:spPr bwMode="auto">
          <a:xfrm>
            <a:off x="6561570" y="2253162"/>
            <a:ext cx="2039523" cy="44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Standar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kualifikasi</a:t>
            </a:r>
            <a:endParaRPr lang="en-US" sz="1200" b="1" dirty="0">
              <a:latin typeface="Arial Narrow" pitchFamily="34" charset="0"/>
            </a:endParaRPr>
          </a:p>
          <a:p>
            <a:pPr defTabSz="872760">
              <a:buFontTx/>
              <a:buChar char="•"/>
            </a:pP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Kriteria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seleksi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48" name="Text Box 49"/>
          <p:cNvSpPr txBox="1">
            <a:spLocks noChangeArrowheads="1"/>
          </p:cNvSpPr>
          <p:nvPr/>
        </p:nvSpPr>
        <p:spPr bwMode="auto">
          <a:xfrm>
            <a:off x="6561570" y="2987501"/>
            <a:ext cx="1429923" cy="26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Pola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karier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49" name="Text Box 50"/>
          <p:cNvSpPr txBox="1">
            <a:spLocks noChangeArrowheads="1"/>
          </p:cNvSpPr>
          <p:nvPr/>
        </p:nvSpPr>
        <p:spPr bwMode="auto">
          <a:xfrm>
            <a:off x="6561570" y="3658281"/>
            <a:ext cx="2191923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Standar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kompetensi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kerja</a:t>
            </a:r>
            <a:r>
              <a:rPr lang="en-US" sz="1200" b="1" dirty="0">
                <a:latin typeface="Arial Narrow" pitchFamily="34" charset="0"/>
              </a:rPr>
              <a:t>/</a:t>
            </a:r>
            <a:r>
              <a:rPr lang="en-US" sz="1200" b="1" dirty="0" err="1">
                <a:latin typeface="Arial Narrow" pitchFamily="34" charset="0"/>
              </a:rPr>
              <a:t>jabatan</a:t>
            </a:r>
            <a:endParaRPr lang="en-US" sz="1200" b="1" dirty="0">
              <a:latin typeface="Arial Narrow" pitchFamily="34" charset="0"/>
            </a:endParaRPr>
          </a:p>
          <a:p>
            <a:pPr defTabSz="872760">
              <a:buFontTx/>
              <a:buChar char="•"/>
            </a:pP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Penilaian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kompetensi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50" name="Text Box 51"/>
          <p:cNvSpPr txBox="1">
            <a:spLocks noChangeArrowheads="1"/>
          </p:cNvSpPr>
          <p:nvPr/>
        </p:nvSpPr>
        <p:spPr bwMode="auto">
          <a:xfrm>
            <a:off x="6543693" y="4687987"/>
            <a:ext cx="2212481" cy="44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Standar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kinerja</a:t>
            </a:r>
            <a:endParaRPr lang="en-US" sz="1200" b="1" dirty="0">
              <a:latin typeface="Arial Narrow" pitchFamily="34" charset="0"/>
            </a:endParaRPr>
          </a:p>
          <a:p>
            <a:pPr defTabSz="872760">
              <a:buFontTx/>
              <a:buChar char="•"/>
            </a:pP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Kriteria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kinerja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6543693" y="5273501"/>
            <a:ext cx="2115723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>
                <a:latin typeface="Arial Narrow" pitchFamily="34" charset="0"/>
              </a:rPr>
              <a:t>  </a:t>
            </a:r>
            <a:r>
              <a:rPr lang="en-US" sz="1200" b="1" dirty="0" err="1">
                <a:latin typeface="Arial Narrow" pitchFamily="34" charset="0"/>
              </a:rPr>
              <a:t>Evaluasi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jabatan</a:t>
            </a:r>
            <a:endParaRPr lang="en-US" sz="1200" b="1" dirty="0">
              <a:latin typeface="Arial Narrow" pitchFamily="34" charset="0"/>
            </a:endParaRPr>
          </a:p>
          <a:p>
            <a:pPr defTabSz="872760"/>
            <a:r>
              <a:rPr lang="en-US" sz="1200" b="1" dirty="0">
                <a:latin typeface="Arial Narrow" pitchFamily="34" charset="0"/>
              </a:rPr>
              <a:t>   (</a:t>
            </a:r>
            <a:r>
              <a:rPr lang="en-US" sz="1200" b="1" dirty="0" err="1">
                <a:latin typeface="Arial Narrow" pitchFamily="34" charset="0"/>
              </a:rPr>
              <a:t>Bobot&amp;peringkat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jabatan</a:t>
            </a:r>
            <a:r>
              <a:rPr lang="en-US" sz="1200" b="1" dirty="0">
                <a:latin typeface="Arial Narrow" pitchFamily="34" charset="0"/>
              </a:rPr>
              <a:t>)</a:t>
            </a:r>
          </a:p>
          <a:p>
            <a:pPr defTabSz="872760">
              <a:buFontTx/>
              <a:buChar char="•"/>
            </a:pP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6561570" y="6111701"/>
            <a:ext cx="2039523" cy="26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Analisis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kebutuhan</a:t>
            </a:r>
            <a:r>
              <a:rPr lang="en-US" sz="1200" b="1" dirty="0">
                <a:latin typeface="Arial Narrow" pitchFamily="34" charset="0"/>
              </a:rPr>
              <a:t> </a:t>
            </a:r>
            <a:r>
              <a:rPr lang="en-US" sz="1200" b="1" dirty="0" err="1">
                <a:latin typeface="Arial Narrow" pitchFamily="34" charset="0"/>
              </a:rPr>
              <a:t>diklat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449616" y="6448251"/>
            <a:ext cx="2133600" cy="365125"/>
          </a:xfrm>
        </p:spPr>
        <p:txBody>
          <a:bodyPr/>
          <a:lstStyle/>
          <a:p>
            <a:fld id="{F39800C6-A770-4B4E-8B6E-9E73D56B30A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87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AutoShape 8"/>
          <p:cNvSpPr>
            <a:spLocks noChangeShapeType="1"/>
          </p:cNvSpPr>
          <p:nvPr/>
        </p:nvSpPr>
        <p:spPr bwMode="auto">
          <a:xfrm flipV="1">
            <a:off x="1219200" y="3581400"/>
            <a:ext cx="72390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9" name="AutoShape 11"/>
          <p:cNvSpPr>
            <a:spLocks noChangeShapeType="1"/>
          </p:cNvSpPr>
          <p:nvPr/>
        </p:nvSpPr>
        <p:spPr bwMode="auto">
          <a:xfrm>
            <a:off x="2590800" y="3048000"/>
            <a:ext cx="0" cy="16097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ShapeType="1"/>
          </p:cNvSpPr>
          <p:nvPr/>
        </p:nvSpPr>
        <p:spPr bwMode="auto">
          <a:xfrm>
            <a:off x="4191000" y="2916238"/>
            <a:ext cx="0" cy="165417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/>
          <p:cNvSpPr>
            <a:spLocks noChangeShapeType="1"/>
          </p:cNvSpPr>
          <p:nvPr/>
        </p:nvSpPr>
        <p:spPr bwMode="auto">
          <a:xfrm>
            <a:off x="6629400" y="2908300"/>
            <a:ext cx="0" cy="16097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27357" y="1295400"/>
            <a:ext cx="448456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DISTRIBUSI HIRAKHI TUGAS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600200" y="2438400"/>
            <a:ext cx="78486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JFU/JFT	               IV/III/JFT	            	III/II/JFT	           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id-ID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II/I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143000" y="3276600"/>
            <a:ext cx="7774885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d-ID" sz="11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PENYIAPAN BAHAN</a:t>
            </a: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“</a:t>
            </a:r>
            <a:r>
              <a:rPr kumimoji="0" lang="id-ID" sz="11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RANCANGAN</a:t>
            </a: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	       “</a:t>
            </a:r>
            <a:r>
              <a:rPr kumimoji="0" lang="id-ID" sz="11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RANCANGAN FINAL</a:t>
            </a: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       </a:t>
            </a: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“</a:t>
            </a:r>
            <a:r>
              <a:rPr kumimoji="0" lang="id-ID" sz="11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PENETAPAN</a:t>
            </a: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(kumpulan data/	(naskah/isian formulir,dll)</a:t>
            </a:r>
            <a:r>
              <a:rPr lang="en-US" sz="1100" dirty="0">
                <a:ea typeface="Calibri" pitchFamily="34" charset="0"/>
                <a:cs typeface="Times New Roman" pitchFamily="18" charset="0"/>
              </a:rPr>
              <a:t>        (</a:t>
            </a:r>
            <a:r>
              <a:rPr lang="en-US" sz="1100" dirty="0" err="1">
                <a:ea typeface="Calibri" pitchFamily="34" charset="0"/>
                <a:cs typeface="Times New Roman" pitchFamily="18" charset="0"/>
              </a:rPr>
              <a:t>Koreksian</a:t>
            </a:r>
            <a:r>
              <a:rPr lang="en-US" sz="11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100" dirty="0" err="1">
                <a:ea typeface="Calibri" pitchFamily="34" charset="0"/>
                <a:cs typeface="Times New Roman" pitchFamily="18" charset="0"/>
              </a:rPr>
              <a:t>naskah</a:t>
            </a:r>
            <a:r>
              <a:rPr lang="en-US" sz="1100" dirty="0">
                <a:ea typeface="Calibri" pitchFamily="34" charset="0"/>
                <a:cs typeface="Times New Roman" pitchFamily="18" charset="0"/>
              </a:rPr>
              <a:t>,/</a:t>
            </a:r>
            <a:r>
              <a:rPr lang="en-US" sz="1100" dirty="0" err="1">
                <a:ea typeface="Calibri" pitchFamily="34" charset="0"/>
                <a:cs typeface="Times New Roman" pitchFamily="18" charset="0"/>
              </a:rPr>
              <a:t>ancangan</a:t>
            </a:r>
            <a:r>
              <a:rPr lang="en-US" sz="1100" dirty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100" dirty="0" err="1">
                <a:ea typeface="Calibri" pitchFamily="34" charset="0"/>
                <a:cs typeface="Times New Roman" pitchFamily="18" charset="0"/>
              </a:rPr>
              <a:t>dll</a:t>
            </a:r>
            <a:r>
              <a:rPr lang="en-US" sz="1100" dirty="0">
                <a:ea typeface="Calibri" pitchFamily="34" charset="0"/>
                <a:cs typeface="Times New Roman" pitchFamily="18" charset="0"/>
              </a:rPr>
              <a:t>)                  </a:t>
            </a: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(Pedoman, Rencana,dll)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id-ID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Informasi,dll)</a:t>
            </a:r>
            <a:endParaRPr kumimoji="0" lang="id-ID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23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8136440-41C2-4F26-9A66-53EA60959FF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4866" y="917847"/>
            <a:ext cx="8072437" cy="78296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TAHAP PELAKSANAAN ANJAB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28688" y="1700808"/>
            <a:ext cx="7929562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b="1" dirty="0"/>
              <a:t>A. 	</a:t>
            </a:r>
            <a:r>
              <a:rPr lang="en-US" altLang="id-ID" sz="2200" b="1" dirty="0">
                <a:latin typeface="Century Gothic" panose="020B0502020202020204" pitchFamily="34" charset="0"/>
              </a:rPr>
              <a:t>PERSIAPAN</a:t>
            </a: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1. </a:t>
            </a:r>
            <a:r>
              <a:rPr lang="en-US" altLang="id-ID" sz="2200" dirty="0" err="1"/>
              <a:t>Pembentukan</a:t>
            </a:r>
            <a:r>
              <a:rPr lang="en-US" altLang="id-ID" sz="2200" dirty="0"/>
              <a:t> Tim </a:t>
            </a:r>
            <a:r>
              <a:rPr lang="en-US" altLang="id-ID" sz="2200" dirty="0" err="1"/>
              <a:t>Analis</a:t>
            </a:r>
            <a:endParaRPr lang="en-US" altLang="id-ID" sz="2200" dirty="0"/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2. </a:t>
            </a:r>
            <a:r>
              <a:rPr lang="en-US" altLang="id-ID" sz="2200" dirty="0" err="1"/>
              <a:t>Pemberitahuan</a:t>
            </a:r>
            <a:r>
              <a:rPr lang="en-US" altLang="id-ID" sz="2200" dirty="0"/>
              <a:t> </a:t>
            </a:r>
            <a:r>
              <a:rPr lang="en-US" altLang="id-ID" sz="2200" dirty="0" err="1"/>
              <a:t>Kepada</a:t>
            </a:r>
            <a:r>
              <a:rPr lang="en-US" altLang="id-ID" sz="2200" dirty="0"/>
              <a:t> </a:t>
            </a:r>
            <a:r>
              <a:rPr lang="en-US" altLang="id-ID" sz="2200" dirty="0" err="1"/>
              <a:t>Pimpinan</a:t>
            </a:r>
            <a:r>
              <a:rPr lang="en-US" altLang="id-ID" sz="2200" dirty="0"/>
              <a:t> Unit</a:t>
            </a: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b="1" dirty="0"/>
              <a:t>B.	PELAKSANAAN LAPANGAN</a:t>
            </a: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1. </a:t>
            </a:r>
            <a:r>
              <a:rPr lang="en-US" altLang="id-ID" sz="2200" dirty="0" err="1"/>
              <a:t>Pengumpulan</a:t>
            </a:r>
            <a:r>
              <a:rPr lang="en-US" altLang="id-ID" sz="2200" dirty="0"/>
              <a:t> Data</a:t>
            </a: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2. </a:t>
            </a:r>
            <a:r>
              <a:rPr lang="en-US" altLang="id-ID" sz="2200" dirty="0" err="1"/>
              <a:t>Pengolahan</a:t>
            </a:r>
            <a:r>
              <a:rPr lang="en-US" altLang="id-ID" sz="2200" dirty="0"/>
              <a:t> Data</a:t>
            </a: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3. </a:t>
            </a:r>
            <a:r>
              <a:rPr lang="en-US" altLang="id-ID" sz="2200" dirty="0" err="1"/>
              <a:t>Verifikasi</a:t>
            </a:r>
            <a:r>
              <a:rPr lang="en-US" altLang="id-ID" sz="2200" dirty="0"/>
              <a:t> Data</a:t>
            </a: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4. </a:t>
            </a:r>
            <a:r>
              <a:rPr lang="en-US" altLang="id-ID" sz="2200" dirty="0" err="1"/>
              <a:t>Penyempurnaan</a:t>
            </a:r>
            <a:r>
              <a:rPr lang="en-US" altLang="id-ID" sz="2200" dirty="0"/>
              <a:t> </a:t>
            </a:r>
            <a:r>
              <a:rPr lang="en-US" altLang="id-ID" sz="2200" dirty="0" err="1"/>
              <a:t>Hasil</a:t>
            </a:r>
            <a:r>
              <a:rPr lang="en-US" altLang="id-ID" sz="2200" dirty="0"/>
              <a:t> </a:t>
            </a:r>
            <a:r>
              <a:rPr lang="en-US" altLang="id-ID" sz="2200" dirty="0" err="1"/>
              <a:t>Olahan</a:t>
            </a:r>
            <a:endParaRPr lang="en-US" altLang="id-ID" sz="2200" dirty="0"/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b="1" dirty="0"/>
              <a:t>C. PENETAPAN HASIL</a:t>
            </a:r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1. </a:t>
            </a:r>
            <a:r>
              <a:rPr lang="en-US" altLang="id-ID" sz="2200" dirty="0" err="1"/>
              <a:t>Presentasi</a:t>
            </a:r>
            <a:r>
              <a:rPr lang="en-US" altLang="id-ID" sz="2200" dirty="0"/>
              <a:t> </a:t>
            </a:r>
            <a:r>
              <a:rPr lang="en-US" altLang="id-ID" sz="2200" dirty="0" err="1"/>
              <a:t>Hasil</a:t>
            </a:r>
            <a:endParaRPr lang="en-US" altLang="id-ID" sz="2200" dirty="0"/>
          </a:p>
          <a:p>
            <a:pPr marL="514350" indent="-514350">
              <a:buFont typeface="Wingdings" panose="05000000000000000000" pitchFamily="2" charset="2"/>
              <a:buNone/>
            </a:pPr>
            <a:r>
              <a:rPr lang="en-US" altLang="id-ID" sz="2200" dirty="0"/>
              <a:t>	2. </a:t>
            </a:r>
            <a:r>
              <a:rPr lang="en-US" altLang="id-ID" sz="2200" dirty="0" err="1"/>
              <a:t>Pengesahan</a:t>
            </a:r>
            <a:r>
              <a:rPr lang="en-US" altLang="id-ID" sz="2200" dirty="0"/>
              <a:t> </a:t>
            </a:r>
            <a:r>
              <a:rPr lang="en-US" altLang="id-ID" sz="2200" dirty="0" err="1"/>
              <a:t>Hasil</a:t>
            </a:r>
            <a:endParaRPr lang="en-US" altLang="id-ID" sz="2200" dirty="0"/>
          </a:p>
          <a:p>
            <a:pPr marL="514350" indent="-514350">
              <a:buFont typeface="Wingdings" panose="05000000000000000000" pitchFamily="2" charset="2"/>
              <a:buNone/>
            </a:pPr>
            <a:endParaRPr lang="en-US" altLang="id-ID" sz="2200" dirty="0"/>
          </a:p>
          <a:p>
            <a:pPr marL="514350" indent="-514350">
              <a:buFont typeface="Wingdings" panose="05000000000000000000" pitchFamily="2" charset="2"/>
              <a:buNone/>
            </a:pPr>
            <a:endParaRPr lang="en-US" altLang="id-ID" sz="2200" dirty="0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6536777" y="5313385"/>
            <a:ext cx="288032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id-ID" sz="4400" b="1" i="1" dirty="0">
                <a:solidFill>
                  <a:srgbClr val="FF0000"/>
                </a:solidFill>
                <a:latin typeface="Rockwell Extra Bold" panose="02060903040505020403" pitchFamily="18" charset="0"/>
              </a:rPr>
              <a:t>INFORMASI</a:t>
            </a:r>
            <a:endParaRPr lang="id-ID" altLang="id-ID" sz="4400" b="1" i="1" dirty="0">
              <a:solidFill>
                <a:srgbClr val="FF0000"/>
              </a:solidFill>
              <a:latin typeface="Rockwell Extra Bold" panose="02060903040505020403" pitchFamily="18" charset="0"/>
            </a:endParaRPr>
          </a:p>
          <a:p>
            <a:pPr>
              <a:buFontTx/>
              <a:buNone/>
            </a:pPr>
            <a:r>
              <a:rPr lang="en-US" altLang="id-ID" sz="4400" b="1" i="1" dirty="0">
                <a:solidFill>
                  <a:srgbClr val="FF0000"/>
                </a:solidFill>
                <a:latin typeface="Rockwell Extra Bold" panose="02060903040505020403" pitchFamily="18" charset="0"/>
              </a:rPr>
              <a:t>JABATAN</a:t>
            </a:r>
          </a:p>
        </p:txBody>
      </p:sp>
      <p:sp>
        <p:nvSpPr>
          <p:cNvPr id="3" name="Arrow: Right 2"/>
          <p:cNvSpPr/>
          <p:nvPr/>
        </p:nvSpPr>
        <p:spPr>
          <a:xfrm>
            <a:off x="4585528" y="5415308"/>
            <a:ext cx="1512168" cy="6602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4812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1646</Words>
  <Application>Microsoft Office PowerPoint</Application>
  <PresentationFormat>On-screen Show (4:3)</PresentationFormat>
  <Paragraphs>376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6" baseType="lpstr">
      <vt:lpstr>MS PGothic</vt:lpstr>
      <vt:lpstr>Aharoni</vt:lpstr>
      <vt:lpstr>Albertus Extra Bold</vt:lpstr>
      <vt:lpstr>Arial</vt:lpstr>
      <vt:lpstr>Arial Black</vt:lpstr>
      <vt:lpstr>Arial Narrow</vt:lpstr>
      <vt:lpstr>Arial Rounded MT Bold</vt:lpstr>
      <vt:lpstr>Berlin Sans FB</vt:lpstr>
      <vt:lpstr>Bradley Hand ITC</vt:lpstr>
      <vt:lpstr>Calibri</vt:lpstr>
      <vt:lpstr>Century Gothic</vt:lpstr>
      <vt:lpstr>Rockwell Extra Bold</vt:lpstr>
      <vt:lpstr>Tahoma</vt:lpstr>
      <vt:lpstr>Times New Roman</vt:lpstr>
      <vt:lpstr>Verdana</vt:lpstr>
      <vt:lpstr>Wingdings</vt:lpstr>
      <vt:lpstr>Wingdings 2</vt:lpstr>
      <vt:lpstr>Office Theme</vt:lpstr>
      <vt:lpstr>ANALISIS JABATAN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PEMANFAATAN INFORMASI JABATAN</vt:lpstr>
      <vt:lpstr>PowerPoint Presentation</vt:lpstr>
      <vt:lpstr>TAHAP PELAKSANAAN ANJAB</vt:lpstr>
      <vt:lpstr>BUTIR INFORMASI JABATAN</vt:lpstr>
      <vt:lpstr>INFORMASI JABATAN</vt:lpstr>
      <vt:lpstr>1. NAMA JABATAN </vt:lpstr>
      <vt:lpstr>PowerPoint Presentation</vt:lpstr>
      <vt:lpstr>2. KODE JABATAN</vt:lpstr>
      <vt:lpstr>3. UNIT KERJA</vt:lpstr>
      <vt:lpstr>4. KEDUDUKAN DALAM STRUKTUR</vt:lpstr>
      <vt:lpstr>5. IKHTISAR JABATAN</vt:lpstr>
      <vt:lpstr>PowerPoint Presentation</vt:lpstr>
      <vt:lpstr>PowerPoint Presentation</vt:lpstr>
      <vt:lpstr>6. URAIAN TUGAS</vt:lpstr>
      <vt:lpstr>STRUKTUR PENYUSUNAN TUGAS</vt:lpstr>
      <vt:lpstr>PowerPoint Presentation</vt:lpstr>
      <vt:lpstr>PowerPoint Presentation</vt:lpstr>
      <vt:lpstr>7. BAHAN KERJA</vt:lpstr>
      <vt:lpstr>8. PERANGKAT/ALAT KERJA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Sertifikasi kepegwaian</dc:title>
  <dc:creator>PusbangASN10</dc:creator>
  <cp:lastModifiedBy>Seep</cp:lastModifiedBy>
  <cp:revision>152</cp:revision>
  <dcterms:created xsi:type="dcterms:W3CDTF">2016-07-27T08:56:11Z</dcterms:created>
  <dcterms:modified xsi:type="dcterms:W3CDTF">2016-08-12T04:41:42Z</dcterms:modified>
</cp:coreProperties>
</file>