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4" r:id="rId1"/>
  </p:sldMasterIdLst>
  <p:notesMasterIdLst>
    <p:notesMasterId r:id="rId10"/>
  </p:notesMasterIdLst>
  <p:sldIdLst>
    <p:sldId id="256" r:id="rId2"/>
    <p:sldId id="280" r:id="rId3"/>
    <p:sldId id="258" r:id="rId4"/>
    <p:sldId id="281" r:id="rId5"/>
    <p:sldId id="282" r:id="rId6"/>
    <p:sldId id="283" r:id="rId7"/>
    <p:sldId id="285" r:id="rId8"/>
    <p:sldId id="261" r:id="rId9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5" d="100"/>
          <a:sy n="75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68BB1-0449-409C-B4EF-319FB8F50C41}" type="datetimeFigureOut">
              <a:rPr lang="en-US" smtClean="0"/>
              <a:pPr/>
              <a:t>8/12/2016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ACF037-2068-4576-87C7-A77BB508FD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27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C8E5A-D47A-4754-8030-975428D8A43A}" type="datetime1">
              <a:rPr lang="id-ID" smtClean="0"/>
              <a:pPr/>
              <a:t>12/08/2016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715592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999507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D6DE1-E632-4E2E-A9CB-98D56D811BEC}" type="datetime1">
              <a:rPr lang="id-ID" smtClean="0"/>
              <a:pPr/>
              <a:t>12/08/2016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0A94-8F57-4D6A-8BD7-56D2B108468A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56085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16CA2-6A68-4666-B5AE-DB96179B005E}" type="datetime1">
              <a:rPr lang="id-ID" smtClean="0"/>
              <a:pPr/>
              <a:t>12/08/2016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0A94-8F57-4D6A-8BD7-56D2B108468A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076212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8B1A4-0831-4308-A6CD-10FCBDBFDB6B}" type="datetime1">
              <a:rPr lang="id-ID" smtClean="0"/>
              <a:pPr/>
              <a:t>12/08/2016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0A94-8F57-4D6A-8BD7-56D2B108468A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888113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1EBF-2351-45DF-904F-1396D4727000}" type="datetime1">
              <a:rPr lang="id-ID" smtClean="0"/>
              <a:pPr/>
              <a:t>12/08/2016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0A94-8F57-4D6A-8BD7-56D2B108468A}" type="slidenum">
              <a:rPr lang="id-ID" smtClean="0"/>
              <a:pPr/>
              <a:t>‹#›</a:t>
            </a:fld>
            <a:endParaRPr lang="id-ID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9693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4A390-A12E-4159-86E1-15EC3EEF61B8}" type="datetime1">
              <a:rPr lang="id-ID" smtClean="0"/>
              <a:pPr/>
              <a:t>12/08/2016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0A94-8F57-4D6A-8BD7-56D2B108468A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7716901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54D32-E529-42C1-9B94-4DCBF8162812}" type="datetime1">
              <a:rPr lang="id-ID" smtClean="0"/>
              <a:pPr/>
              <a:t>12/08/2016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0A94-8F57-4D6A-8BD7-56D2B108468A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8805058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6587-80C0-4ECB-B6F7-03D3AF1F94CC}" type="datetime1">
              <a:rPr lang="id-ID" smtClean="0"/>
              <a:pPr/>
              <a:t>12/08/2016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0A94-8F57-4D6A-8BD7-56D2B108468A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92580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EF0A2-6BBC-42F0-A6A4-A45B53306A01}" type="datetime1">
              <a:rPr lang="id-ID" smtClean="0"/>
              <a:pPr/>
              <a:t>12/08/2016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0A94-8F57-4D6A-8BD7-56D2B108468A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6378196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C450BB8C-173B-4231-8860-BB61902C0833}" type="datetime1">
              <a:rPr lang="id-ID" smtClean="0"/>
              <a:pPr/>
              <a:t>12/08/2016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260A94-8F57-4D6A-8BD7-56D2B108468A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9576917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 cstate="print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71AE0-5A7D-4D8E-9E42-53D0DB7D70D1}" type="datetime1">
              <a:rPr lang="id-ID" smtClean="0"/>
              <a:pPr/>
              <a:t>12/08/2016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0A94-8F57-4D6A-8BD7-56D2B108468A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50283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F25238E-1731-458E-AD63-F59825A9AC68}" type="datetime1">
              <a:rPr lang="id-ID" smtClean="0"/>
              <a:pPr/>
              <a:t>12/08/2016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B260A94-8F57-4D6A-8BD7-56D2B108468A}" type="slidenum">
              <a:rPr lang="id-ID" smtClean="0"/>
              <a:pPr/>
              <a:t>‹#›</a:t>
            </a:fld>
            <a:endParaRPr lang="id-ID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19192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7933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ransition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9705" y="1288464"/>
            <a:ext cx="7744692" cy="2246912"/>
          </a:xfrm>
        </p:spPr>
        <p:txBody>
          <a:bodyPr>
            <a:noAutofit/>
          </a:bodyPr>
          <a:lstStyle/>
          <a:p>
            <a:r>
              <a:rPr lang="id-ID" sz="4000" dirty="0" smtClean="0"/>
              <a:t>Workshop Analisis Jabatan</a:t>
            </a:r>
            <a:endParaRPr lang="id-ID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668981"/>
            <a:ext cx="7543800" cy="929639"/>
          </a:xfrm>
        </p:spPr>
        <p:txBody>
          <a:bodyPr/>
          <a:lstStyle/>
          <a:p>
            <a:r>
              <a:rPr lang="id-ID" b="1" cap="none" dirty="0" smtClean="0">
                <a:latin typeface="Agency FB" pitchFamily="34" charset="0"/>
              </a:rPr>
              <a:t>Jumat</a:t>
            </a:r>
            <a:r>
              <a:rPr lang="en-US" b="1" cap="none" dirty="0" smtClean="0">
                <a:latin typeface="Agency FB" pitchFamily="34" charset="0"/>
              </a:rPr>
              <a:t>, 1</a:t>
            </a:r>
            <a:r>
              <a:rPr lang="id-ID" b="1" cap="none" dirty="0" smtClean="0">
                <a:latin typeface="Agency FB" pitchFamily="34" charset="0"/>
              </a:rPr>
              <a:t>2 </a:t>
            </a:r>
            <a:r>
              <a:rPr lang="en-US" b="1" cap="none" dirty="0" err="1" smtClean="0">
                <a:latin typeface="Agency FB" pitchFamily="34" charset="0"/>
              </a:rPr>
              <a:t>Agustus</a:t>
            </a:r>
            <a:r>
              <a:rPr lang="en-US" b="1" cap="none" dirty="0" smtClean="0">
                <a:latin typeface="Agency FB" pitchFamily="34" charset="0"/>
              </a:rPr>
              <a:t> 2016</a:t>
            </a:r>
            <a:endParaRPr lang="id-ID" b="1" cap="none" dirty="0" smtClean="0">
              <a:latin typeface="Agency FB" pitchFamily="34" charset="0"/>
            </a:endParaRPr>
          </a:p>
          <a:p>
            <a:r>
              <a:rPr lang="id-ID" b="1" cap="none" dirty="0" smtClean="0">
                <a:latin typeface="Agency FB" pitchFamily="34" charset="0"/>
              </a:rPr>
              <a:t>Biro Renortala</a:t>
            </a:r>
            <a:endParaRPr lang="id-ID" b="1" cap="none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27504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867282"/>
          </a:xfrm>
        </p:spPr>
        <p:txBody>
          <a:bodyPr/>
          <a:lstStyle/>
          <a:p>
            <a:r>
              <a:rPr lang="en-US" dirty="0" err="1" smtClean="0"/>
              <a:t>Latar</a:t>
            </a:r>
            <a:r>
              <a:rPr lang="en-US" dirty="0" smtClean="0"/>
              <a:t> </a:t>
            </a:r>
            <a:r>
              <a:rPr lang="en-US" dirty="0" err="1" smtClean="0"/>
              <a:t>Belakang</a:t>
            </a:r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0A94-8F57-4D6A-8BD7-56D2B108468A}" type="slidenum">
              <a:rPr lang="id-ID" smtClean="0"/>
              <a:pPr/>
              <a:t>2</a:t>
            </a:fld>
            <a:endParaRPr lang="id-ID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5534" t="28180" r="26546" b="48008"/>
          <a:stretch>
            <a:fillRect/>
          </a:stretch>
        </p:blipFill>
        <p:spPr bwMode="auto">
          <a:xfrm>
            <a:off x="277074" y="1537850"/>
            <a:ext cx="6788727" cy="2396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35675" t="30966" r="25722" b="52550"/>
          <a:stretch>
            <a:fillRect/>
          </a:stretch>
        </p:blipFill>
        <p:spPr bwMode="auto">
          <a:xfrm>
            <a:off x="1814945" y="4516599"/>
            <a:ext cx="7329055" cy="1759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Connector 13"/>
          <p:cNvCxnSpPr/>
          <p:nvPr/>
        </p:nvCxnSpPr>
        <p:spPr>
          <a:xfrm>
            <a:off x="1745673" y="2757061"/>
            <a:ext cx="5098472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84909" y="3103423"/>
            <a:ext cx="5985164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5389419" y="5417144"/>
            <a:ext cx="3283527" cy="1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2022764" y="5791217"/>
            <a:ext cx="4627418" cy="1385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666485" y="1274612"/>
            <a:ext cx="2812498" cy="646331"/>
          </a:xfrm>
          <a:prstGeom prst="rect">
            <a:avLst/>
          </a:prstGeom>
          <a:solidFill>
            <a:srgbClr val="0066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Perpres</a:t>
            </a:r>
            <a:r>
              <a:rPr lang="en-US" dirty="0" smtClean="0">
                <a:solidFill>
                  <a:schemeClr val="bg1"/>
                </a:solidFill>
              </a:rPr>
              <a:t> No. 65 </a:t>
            </a:r>
            <a:r>
              <a:rPr lang="en-US" dirty="0" err="1" smtClean="0">
                <a:solidFill>
                  <a:schemeClr val="bg1"/>
                </a:solidFill>
              </a:rPr>
              <a:t>Tahun</a:t>
            </a:r>
            <a:r>
              <a:rPr lang="en-US" dirty="0" smtClean="0">
                <a:solidFill>
                  <a:schemeClr val="bg1"/>
                </a:solidFill>
              </a:rPr>
              <a:t> 2016 </a:t>
            </a:r>
            <a:r>
              <a:rPr lang="en-US" dirty="0" err="1" smtClean="0">
                <a:solidFill>
                  <a:schemeClr val="bg1"/>
                </a:solidFill>
              </a:rPr>
              <a:t>tentang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Kementerian</a:t>
            </a:r>
            <a:r>
              <a:rPr lang="en-US" dirty="0" smtClean="0">
                <a:solidFill>
                  <a:schemeClr val="bg1"/>
                </a:solidFill>
              </a:rPr>
              <a:t> PPN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6334" y="4211863"/>
            <a:ext cx="2812498" cy="646331"/>
          </a:xfrm>
          <a:prstGeom prst="rect">
            <a:avLst/>
          </a:prstGeom>
          <a:solidFill>
            <a:srgbClr val="0066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Perpres</a:t>
            </a:r>
            <a:r>
              <a:rPr lang="en-US" dirty="0" smtClean="0">
                <a:solidFill>
                  <a:schemeClr val="bg1"/>
                </a:solidFill>
              </a:rPr>
              <a:t> No. 66 </a:t>
            </a:r>
            <a:r>
              <a:rPr lang="en-US" dirty="0" err="1" smtClean="0">
                <a:solidFill>
                  <a:schemeClr val="bg1"/>
                </a:solidFill>
              </a:rPr>
              <a:t>Tahun</a:t>
            </a:r>
            <a:r>
              <a:rPr lang="en-US" dirty="0" smtClean="0">
                <a:solidFill>
                  <a:schemeClr val="bg1"/>
                </a:solidFill>
              </a:rPr>
              <a:t> 2016 </a:t>
            </a:r>
            <a:r>
              <a:rPr lang="en-US" dirty="0" err="1" smtClean="0">
                <a:solidFill>
                  <a:schemeClr val="bg1"/>
                </a:solidFill>
              </a:rPr>
              <a:t>tentang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Bappenas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46799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835614"/>
          </a:xfrm>
        </p:spPr>
        <p:txBody>
          <a:bodyPr/>
          <a:lstStyle/>
          <a:p>
            <a:r>
              <a:rPr lang="id-ID" dirty="0" smtClean="0"/>
              <a:t>Dasar Hukum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764" y="1374663"/>
            <a:ext cx="8201891" cy="4749045"/>
          </a:xfrm>
        </p:spPr>
        <p:txBody>
          <a:bodyPr>
            <a:noAutofit/>
          </a:bodyPr>
          <a:lstStyle/>
          <a:p>
            <a:pPr marL="358775" indent="-358775">
              <a:buFont typeface="Wingdings" panose="05000000000000000000" pitchFamily="2" charset="2"/>
              <a:buChar char="§"/>
            </a:pPr>
            <a:r>
              <a:rPr lang="id-ID" dirty="0" smtClean="0"/>
              <a:t>Perka BKN No. 12 Tahun 2011 tentang Pedoman Pelaksanaan Analisis Jabatan</a:t>
            </a:r>
          </a:p>
          <a:p>
            <a:pPr marL="358775" indent="-358775">
              <a:buFont typeface="Wingdings" panose="05000000000000000000" pitchFamily="2" charset="2"/>
              <a:buChar char="§"/>
            </a:pPr>
            <a:r>
              <a:rPr lang="en-US" dirty="0" smtClean="0"/>
              <a:t>KEPMEN</a:t>
            </a:r>
            <a:r>
              <a:rPr lang="id-ID" dirty="0" smtClean="0"/>
              <a:t> </a:t>
            </a:r>
            <a:r>
              <a:rPr lang="en-US" dirty="0" smtClean="0"/>
              <a:t>PAN No. 16/</a:t>
            </a:r>
            <a:r>
              <a:rPr lang="en-US" dirty="0" err="1" smtClean="0"/>
              <a:t>Kep</a:t>
            </a:r>
            <a:r>
              <a:rPr lang="en-US" dirty="0" smtClean="0"/>
              <a:t>/M.PAN/3/2001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Fungsional</a:t>
            </a:r>
            <a:r>
              <a:rPr lang="en-US" dirty="0" smtClean="0"/>
              <a:t> </a:t>
            </a:r>
            <a:r>
              <a:rPr lang="en-US" dirty="0" err="1" smtClean="0"/>
              <a:t>Perencana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Angka</a:t>
            </a:r>
            <a:r>
              <a:rPr lang="en-US" dirty="0" smtClean="0"/>
              <a:t> </a:t>
            </a:r>
            <a:r>
              <a:rPr lang="en-US" dirty="0" err="1" smtClean="0"/>
              <a:t>Kreditnya</a:t>
            </a:r>
            <a:endParaRPr lang="en-US" dirty="0" smtClean="0"/>
          </a:p>
          <a:p>
            <a:pPr marL="358775" indent="-358775">
              <a:buFont typeface="Wingdings" panose="05000000000000000000" pitchFamily="2" charset="2"/>
              <a:buChar char="§"/>
            </a:pPr>
            <a:r>
              <a:rPr lang="en-US" dirty="0" err="1" smtClean="0"/>
              <a:t>Permen</a:t>
            </a:r>
            <a:r>
              <a:rPr lang="id-ID" dirty="0" smtClean="0"/>
              <a:t> </a:t>
            </a:r>
            <a:r>
              <a:rPr lang="en-US" dirty="0" smtClean="0"/>
              <a:t>PAN &amp; RB No. 22 </a:t>
            </a:r>
            <a:r>
              <a:rPr lang="en-US" dirty="0" err="1" smtClean="0"/>
              <a:t>Tahun</a:t>
            </a:r>
            <a:r>
              <a:rPr lang="en-US" dirty="0" smtClean="0"/>
              <a:t> 2014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Fungsional</a:t>
            </a:r>
            <a:r>
              <a:rPr lang="en-US" dirty="0" smtClean="0"/>
              <a:t> </a:t>
            </a:r>
            <a:r>
              <a:rPr lang="en-US" dirty="0" err="1" smtClean="0"/>
              <a:t>Widyaiswara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Angka</a:t>
            </a:r>
            <a:r>
              <a:rPr lang="en-US" dirty="0" smtClean="0"/>
              <a:t> </a:t>
            </a:r>
            <a:r>
              <a:rPr lang="en-US" dirty="0" err="1" smtClean="0"/>
              <a:t>Kreditnya</a:t>
            </a:r>
            <a:endParaRPr lang="en-US" dirty="0" smtClean="0"/>
          </a:p>
          <a:p>
            <a:pPr marL="358775" indent="-358775">
              <a:buFont typeface="Wingdings" panose="05000000000000000000" pitchFamily="2" charset="2"/>
              <a:buChar char="§"/>
            </a:pPr>
            <a:r>
              <a:rPr lang="en-US" dirty="0" err="1" smtClean="0"/>
              <a:t>Permen</a:t>
            </a:r>
            <a:r>
              <a:rPr lang="id-ID" dirty="0" smtClean="0"/>
              <a:t> </a:t>
            </a:r>
            <a:r>
              <a:rPr lang="en-US" dirty="0" smtClean="0"/>
              <a:t>PAN &amp; RB No. 51 </a:t>
            </a:r>
            <a:r>
              <a:rPr lang="en-US" dirty="0" err="1" smtClean="0"/>
              <a:t>Tahun</a:t>
            </a:r>
            <a:r>
              <a:rPr lang="en-US" dirty="0" smtClean="0"/>
              <a:t> 2012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Fungsional</a:t>
            </a:r>
            <a:r>
              <a:rPr lang="en-US" dirty="0" smtClean="0"/>
              <a:t> Auditor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Angka</a:t>
            </a:r>
            <a:r>
              <a:rPr lang="en-US" dirty="0" smtClean="0"/>
              <a:t> </a:t>
            </a:r>
            <a:r>
              <a:rPr lang="en-US" dirty="0" err="1" smtClean="0"/>
              <a:t>Kreditnya</a:t>
            </a:r>
            <a:endParaRPr lang="en-US" dirty="0" smtClean="0"/>
          </a:p>
          <a:p>
            <a:pPr marL="358775" indent="-358775">
              <a:buFont typeface="Wingdings" panose="05000000000000000000" pitchFamily="2" charset="2"/>
              <a:buChar char="§"/>
            </a:pPr>
            <a:r>
              <a:rPr lang="en-US" dirty="0" err="1" smtClean="0"/>
              <a:t>Permen</a:t>
            </a:r>
            <a:r>
              <a:rPr lang="id-ID" dirty="0" smtClean="0"/>
              <a:t> </a:t>
            </a:r>
            <a:r>
              <a:rPr lang="en-US" dirty="0" smtClean="0"/>
              <a:t>PAN &amp; RB No. 48 </a:t>
            </a:r>
            <a:r>
              <a:rPr lang="en-US" dirty="0" err="1" smtClean="0"/>
              <a:t>Tahun</a:t>
            </a:r>
            <a:r>
              <a:rPr lang="en-US" dirty="0" smtClean="0"/>
              <a:t> 2014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Fungsional</a:t>
            </a:r>
            <a:r>
              <a:rPr lang="en-US" dirty="0" smtClean="0"/>
              <a:t> </a:t>
            </a:r>
            <a:r>
              <a:rPr lang="en-US" dirty="0" err="1" smtClean="0"/>
              <a:t>Arsiparis</a:t>
            </a:r>
            <a:endParaRPr lang="en-US" dirty="0" smtClean="0"/>
          </a:p>
          <a:p>
            <a:pPr marL="358775" indent="-358775">
              <a:buFont typeface="Wingdings" panose="05000000000000000000" pitchFamily="2" charset="2"/>
              <a:buChar char="§"/>
            </a:pPr>
            <a:r>
              <a:rPr lang="id-ID" dirty="0" smtClean="0"/>
              <a:t>Perka BKN No. 3 Tahun 2013 tentang Kamus Jabatan Fungsional Umum</a:t>
            </a:r>
            <a:endParaRPr lang="en-US" dirty="0" smtClean="0"/>
          </a:p>
          <a:p>
            <a:pPr marL="358775" indent="-358775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358775" indent="-358775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358775" indent="-358775">
              <a:buFont typeface="Wingdings" panose="05000000000000000000" pitchFamily="2" charset="2"/>
              <a:buChar char="§"/>
            </a:pPr>
            <a:endParaRPr lang="id-ID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r>
              <a:rPr lang="en-US" sz="1200" dirty="0" smtClean="0"/>
              <a:t>Slide-</a:t>
            </a:r>
            <a:fld id="{5B260A94-8F57-4D6A-8BD7-56D2B108468A}" type="slidenum">
              <a:rPr lang="id-ID" sz="1200" smtClean="0"/>
              <a:pPr/>
              <a:t>3</a:t>
            </a:fld>
            <a:endParaRPr lang="id-ID" sz="1200" dirty="0"/>
          </a:p>
        </p:txBody>
      </p:sp>
    </p:spTree>
    <p:extLst>
      <p:ext uri="{BB962C8B-B14F-4D97-AF65-F5344CB8AC3E}">
        <p14:creationId xmlns:p14="http://schemas.microsoft.com/office/powerpoint/2010/main" val="129538458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878167"/>
          </a:xfrm>
        </p:spPr>
        <p:txBody>
          <a:bodyPr>
            <a:normAutofit/>
          </a:bodyPr>
          <a:lstStyle/>
          <a:p>
            <a:pPr algn="ctr"/>
            <a:r>
              <a:rPr lang="id-ID" i="1" dirty="0" smtClean="0"/>
              <a:t>Existing</a:t>
            </a:r>
            <a:r>
              <a:rPr lang="en-US" dirty="0" smtClean="0"/>
              <a:t> </a:t>
            </a:r>
            <a:r>
              <a:rPr lang="id-ID" dirty="0" smtClean="0"/>
              <a:t>Jabatan</a:t>
            </a:r>
            <a:endParaRPr lang="id-ID" sz="6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0A94-8F57-4D6A-8BD7-56D2B108468A}" type="slidenum">
              <a:rPr lang="id-ID" smtClean="0"/>
              <a:pPr/>
              <a:t>4</a:t>
            </a:fld>
            <a:endParaRPr lang="id-ID"/>
          </a:p>
        </p:txBody>
      </p:sp>
      <p:sp>
        <p:nvSpPr>
          <p:cNvPr id="5" name="TextBox 4"/>
          <p:cNvSpPr txBox="1"/>
          <p:nvPr/>
        </p:nvSpPr>
        <p:spPr>
          <a:xfrm>
            <a:off x="184057" y="3191161"/>
            <a:ext cx="1426027" cy="92333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d-ID" sz="5400" dirty="0" smtClean="0"/>
              <a:t>PNS</a:t>
            </a:r>
            <a:endParaRPr lang="id-ID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2318657" y="1804858"/>
            <a:ext cx="2342605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d-ID" dirty="0" smtClean="0"/>
              <a:t>Jabatan Fungsional Tertentu (Angka Kredit)</a:t>
            </a:r>
            <a:endParaRPr lang="id-ID" dirty="0"/>
          </a:p>
        </p:txBody>
      </p:sp>
      <p:sp>
        <p:nvSpPr>
          <p:cNvPr id="7" name="TextBox 6"/>
          <p:cNvSpPr txBox="1"/>
          <p:nvPr/>
        </p:nvSpPr>
        <p:spPr>
          <a:xfrm>
            <a:off x="2318657" y="3315856"/>
            <a:ext cx="2342605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d-ID" dirty="0" smtClean="0"/>
              <a:t>Jabatan Struktural (Manajerial)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18652" y="4800309"/>
            <a:ext cx="2342605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d-ID" dirty="0" smtClean="0"/>
              <a:t>Jabatan Fungsional Umum (Non Angka Kredit)</a:t>
            </a:r>
            <a:endParaRPr lang="id-ID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167746" y="2451189"/>
            <a:ext cx="4940" cy="84619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3167746" y="3990114"/>
            <a:ext cx="18795" cy="81019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755575" y="3934696"/>
            <a:ext cx="12857" cy="865613"/>
          </a:xfrm>
          <a:prstGeom prst="straightConnector1">
            <a:avLst/>
          </a:prstGeom>
          <a:ln w="28575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3755575" y="2451190"/>
            <a:ext cx="12857" cy="860051"/>
          </a:xfrm>
          <a:prstGeom prst="straightConnector1">
            <a:avLst/>
          </a:prstGeom>
          <a:ln w="28575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5" idx="3"/>
            <a:endCxn id="8" idx="1"/>
          </p:cNvCxnSpPr>
          <p:nvPr/>
        </p:nvCxnSpPr>
        <p:spPr>
          <a:xfrm>
            <a:off x="1610084" y="3652826"/>
            <a:ext cx="708568" cy="1609148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5" idx="3"/>
            <a:endCxn id="7" idx="1"/>
          </p:cNvCxnSpPr>
          <p:nvPr/>
        </p:nvCxnSpPr>
        <p:spPr>
          <a:xfrm flipV="1">
            <a:off x="1610084" y="3639022"/>
            <a:ext cx="708573" cy="13804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5" idx="3"/>
            <a:endCxn id="6" idx="1"/>
          </p:cNvCxnSpPr>
          <p:nvPr/>
        </p:nvCxnSpPr>
        <p:spPr>
          <a:xfrm flipV="1">
            <a:off x="1610084" y="2128024"/>
            <a:ext cx="708573" cy="1524802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417138" y="1710864"/>
            <a:ext cx="1505198" cy="147732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id-ID"/>
            </a:defPPr>
            <a:lvl1pPr algn="ctr">
              <a:defRPr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id-ID" dirty="0"/>
              <a:t>Ahli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id-ID" dirty="0"/>
              <a:t>Pertama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id-ID" dirty="0"/>
              <a:t>Muda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id-ID" dirty="0"/>
              <a:t>Madya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id-ID" dirty="0"/>
              <a:t>Utama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434010" y="4648106"/>
            <a:ext cx="1488370" cy="147732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d-ID" dirty="0" smtClean="0"/>
              <a:t>Terampil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d-ID" dirty="0" smtClean="0"/>
              <a:t>P. Pemula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d-ID" dirty="0" smtClean="0"/>
              <a:t>Pelaksana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d-ID" dirty="0" smtClean="0"/>
              <a:t>P. Lanjutan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d-ID" dirty="0" smtClean="0"/>
              <a:t>Penyelia</a:t>
            </a:r>
            <a:endParaRPr lang="id-ID" dirty="0"/>
          </a:p>
        </p:txBody>
      </p:sp>
      <p:sp>
        <p:nvSpPr>
          <p:cNvPr id="19" name="Text Box 39"/>
          <p:cNvSpPr txBox="1">
            <a:spLocks noChangeArrowheads="1"/>
          </p:cNvSpPr>
          <p:nvPr/>
        </p:nvSpPr>
        <p:spPr bwMode="auto">
          <a:xfrm>
            <a:off x="4721439" y="1801092"/>
            <a:ext cx="2815388" cy="631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109" tIns="38552" rIns="77109" bIns="38552">
            <a:spAutoFit/>
          </a:bodyPr>
          <a:lstStyle/>
          <a:p>
            <a:pPr defTabSz="872760"/>
            <a:r>
              <a:rPr lang="en-US" dirty="0" err="1" smtClean="0"/>
              <a:t>Perencana</a:t>
            </a:r>
            <a:r>
              <a:rPr lang="en-US" dirty="0" smtClean="0"/>
              <a:t>, Auditor, </a:t>
            </a:r>
            <a:r>
              <a:rPr lang="en-US" dirty="0" err="1" smtClean="0"/>
              <a:t>Wisyaiswara</a:t>
            </a:r>
            <a:r>
              <a:rPr lang="en-US" dirty="0" smtClean="0"/>
              <a:t>, </a:t>
            </a:r>
            <a:r>
              <a:rPr lang="en-US" dirty="0" err="1" smtClean="0"/>
              <a:t>Arsiparis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20" name="Text Box 39"/>
          <p:cNvSpPr txBox="1">
            <a:spLocks noChangeArrowheads="1"/>
          </p:cNvSpPr>
          <p:nvPr/>
        </p:nvSpPr>
        <p:spPr bwMode="auto">
          <a:xfrm>
            <a:off x="4707579" y="3297427"/>
            <a:ext cx="2815388" cy="631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109" tIns="38552" rIns="77109" bIns="38552">
            <a:spAutoFit/>
          </a:bodyPr>
          <a:lstStyle/>
          <a:p>
            <a:pPr defTabSz="872760"/>
            <a:r>
              <a:rPr lang="id-ID" dirty="0" smtClean="0"/>
              <a:t>Eselon I, II, III, </a:t>
            </a:r>
            <a:r>
              <a:rPr lang="en-US" dirty="0" err="1" smtClean="0"/>
              <a:t>dan</a:t>
            </a:r>
            <a:r>
              <a:rPr lang="en-US" dirty="0" smtClean="0"/>
              <a:t> IV</a:t>
            </a:r>
            <a:endParaRPr lang="id-ID" dirty="0" smtClean="0"/>
          </a:p>
          <a:p>
            <a:pPr defTabSz="872760"/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0" name="Text Box 39"/>
          <p:cNvSpPr txBox="1">
            <a:spLocks noChangeArrowheads="1"/>
          </p:cNvSpPr>
          <p:nvPr/>
        </p:nvSpPr>
        <p:spPr bwMode="auto">
          <a:xfrm>
            <a:off x="4707574" y="4779907"/>
            <a:ext cx="2815388" cy="908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109" tIns="38552" rIns="77109" bIns="38552">
            <a:spAutoFit/>
          </a:bodyPr>
          <a:lstStyle/>
          <a:p>
            <a:pPr defTabSz="872760"/>
            <a:r>
              <a:rPr lang="en-US" dirty="0" smtClean="0"/>
              <a:t>Tata </a:t>
            </a:r>
            <a:r>
              <a:rPr lang="en-US" dirty="0" err="1" smtClean="0"/>
              <a:t>usaha</a:t>
            </a:r>
            <a:r>
              <a:rPr lang="en-US" dirty="0" smtClean="0"/>
              <a:t>, </a:t>
            </a:r>
            <a:r>
              <a:rPr lang="en-US" dirty="0" err="1" smtClean="0"/>
              <a:t>Caraka</a:t>
            </a:r>
            <a:r>
              <a:rPr lang="en-US" dirty="0" smtClean="0"/>
              <a:t>, </a:t>
            </a:r>
            <a:r>
              <a:rPr lang="en-US" dirty="0" err="1" smtClean="0"/>
              <a:t>Satpam</a:t>
            </a:r>
            <a:r>
              <a:rPr lang="en-US" dirty="0" smtClean="0"/>
              <a:t>, </a:t>
            </a:r>
            <a:r>
              <a:rPr lang="en-US" dirty="0" err="1" smtClean="0"/>
              <a:t>dll</a:t>
            </a:r>
            <a:endParaRPr lang="id-ID" dirty="0" smtClean="0"/>
          </a:p>
          <a:p>
            <a:pPr defTabSz="872760"/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1" name="Text Box 39"/>
          <p:cNvSpPr txBox="1">
            <a:spLocks noChangeArrowheads="1"/>
          </p:cNvSpPr>
          <p:nvPr/>
        </p:nvSpPr>
        <p:spPr bwMode="auto">
          <a:xfrm>
            <a:off x="4721434" y="1330017"/>
            <a:ext cx="2676893" cy="354856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square" lIns="77109" tIns="38552" rIns="77109" bIns="38552">
            <a:spAutoFit/>
          </a:bodyPr>
          <a:lstStyle/>
          <a:p>
            <a:pPr defTabSz="872760"/>
            <a:r>
              <a:rPr lang="en-US" dirty="0" smtClean="0">
                <a:solidFill>
                  <a:schemeClr val="bg1"/>
                </a:solidFill>
              </a:rPr>
              <a:t>Di </a:t>
            </a:r>
            <a:r>
              <a:rPr lang="en-US" dirty="0" err="1" smtClean="0">
                <a:solidFill>
                  <a:schemeClr val="bg1"/>
                </a:solidFill>
              </a:rPr>
              <a:t>Kemen</a:t>
            </a:r>
            <a:r>
              <a:rPr lang="en-US" dirty="0" smtClean="0">
                <a:solidFill>
                  <a:schemeClr val="bg1"/>
                </a:solidFill>
              </a:rPr>
              <a:t>. PPN/</a:t>
            </a:r>
            <a:r>
              <a:rPr lang="en-US" dirty="0" err="1" smtClean="0">
                <a:solidFill>
                  <a:schemeClr val="bg1"/>
                </a:solidFill>
              </a:rPr>
              <a:t>Bappenas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14139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7419"/>
            <a:ext cx="9144000" cy="87816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Pemanfaatan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id-ID" dirty="0" smtClean="0"/>
              <a:t/>
            </a:r>
            <a:br>
              <a:rPr lang="id-ID" dirty="0" smtClean="0"/>
            </a:br>
            <a:r>
              <a:rPr lang="en-US" dirty="0" err="1" smtClean="0"/>
              <a:t>Analisis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endParaRPr lang="id-ID" sz="6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0A94-8F57-4D6A-8BD7-56D2B108468A}" type="slidenum">
              <a:rPr lang="id-ID" smtClean="0"/>
              <a:pPr/>
              <a:t>5</a:t>
            </a:fld>
            <a:endParaRPr lang="id-ID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526454" y="3172685"/>
            <a:ext cx="2081074" cy="109272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109" tIns="38552" rIns="77109" bIns="38552" anchor="ctr"/>
          <a:lstStyle/>
          <a:p>
            <a:pPr defTabSz="872760"/>
            <a:r>
              <a:rPr lang="en-US" sz="1700" b="1" dirty="0"/>
              <a:t> </a:t>
            </a:r>
          </a:p>
          <a:p>
            <a:pPr defTabSz="872760">
              <a:buFontTx/>
              <a:buChar char="•"/>
            </a:pPr>
            <a:r>
              <a:rPr lang="en-US" sz="1700" b="1" dirty="0"/>
              <a:t> PETA JABATAN</a:t>
            </a:r>
            <a:endParaRPr lang="en-US" sz="3700" b="1" dirty="0"/>
          </a:p>
          <a:p>
            <a:pPr defTabSz="872760">
              <a:buFontTx/>
              <a:buChar char="•"/>
            </a:pPr>
            <a:r>
              <a:rPr lang="en-US" sz="1700" b="1" dirty="0"/>
              <a:t> URAIAN JABATAN</a:t>
            </a:r>
          </a:p>
          <a:p>
            <a:pPr defTabSz="872760">
              <a:buFontTx/>
              <a:buChar char="•"/>
            </a:pPr>
            <a:r>
              <a:rPr lang="en-US" sz="1700" b="1" dirty="0"/>
              <a:t> SYARAT JABATAN</a:t>
            </a:r>
          </a:p>
          <a:p>
            <a:pPr defTabSz="872760"/>
            <a:endParaRPr lang="en-US" sz="1700" b="1" dirty="0"/>
          </a:p>
          <a:p>
            <a:pPr defTabSz="872760"/>
            <a:endParaRPr lang="en-US" sz="1700" b="1" dirty="0"/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692700" y="2743195"/>
            <a:ext cx="1604006" cy="385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7109" tIns="38552" rIns="77109" bIns="38552">
            <a:spAutoFit/>
          </a:bodyPr>
          <a:lstStyle/>
          <a:p>
            <a:pPr defTabSz="872760"/>
            <a:r>
              <a:rPr lang="en-US" sz="2000" b="1" dirty="0"/>
              <a:t>HASIL </a:t>
            </a:r>
            <a:r>
              <a:rPr lang="en-US" sz="2000" b="1" dirty="0" smtClean="0"/>
              <a:t>ANJAB:</a:t>
            </a:r>
            <a:endParaRPr lang="en-US" sz="2000" b="1" dirty="0"/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3637904" y="1262498"/>
            <a:ext cx="2058070" cy="5135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074" tIns="38535" rIns="77074" bIns="38535" anchor="ctr"/>
          <a:lstStyle/>
          <a:p>
            <a:pPr algn="ctr" defTabSz="872760">
              <a:lnSpc>
                <a:spcPct val="80000"/>
              </a:lnSpc>
            </a:pPr>
            <a:r>
              <a:rPr lang="en-US" dirty="0" err="1" smtClean="0"/>
              <a:t>Perencanaan</a:t>
            </a:r>
            <a:endParaRPr lang="en-US" dirty="0" smtClean="0"/>
          </a:p>
          <a:p>
            <a:pPr algn="ctr" defTabSz="872760">
              <a:lnSpc>
                <a:spcPct val="80000"/>
              </a:lnSpc>
            </a:pPr>
            <a:r>
              <a:rPr lang="en-US" dirty="0" err="1" smtClean="0"/>
              <a:t>Pegawai</a:t>
            </a:r>
            <a:endParaRPr lang="en-US" dirty="0"/>
          </a:p>
        </p:txBody>
      </p:sp>
      <p:sp>
        <p:nvSpPr>
          <p:cNvPr id="22" name="Rectangle 9"/>
          <p:cNvSpPr>
            <a:spLocks noChangeArrowheads="1"/>
          </p:cNvSpPr>
          <p:nvPr/>
        </p:nvSpPr>
        <p:spPr bwMode="auto">
          <a:xfrm>
            <a:off x="3637904" y="1970421"/>
            <a:ext cx="2058070" cy="5135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074" tIns="38535" rIns="77074" bIns="38535" anchor="ctr"/>
          <a:lstStyle/>
          <a:p>
            <a:pPr algn="ctr" defTabSz="872760">
              <a:lnSpc>
                <a:spcPct val="80000"/>
              </a:lnSpc>
            </a:pPr>
            <a:endParaRPr lang="en-US" dirty="0" smtClean="0"/>
          </a:p>
          <a:p>
            <a:pPr algn="ctr" defTabSz="872760">
              <a:lnSpc>
                <a:spcPct val="80000"/>
              </a:lnSpc>
            </a:pPr>
            <a:r>
              <a:rPr lang="en-US" dirty="0" err="1" smtClean="0"/>
              <a:t>Rekrutmen</a:t>
            </a:r>
            <a:r>
              <a:rPr lang="en-US" dirty="0" smtClean="0"/>
              <a:t> &amp;</a:t>
            </a:r>
          </a:p>
          <a:p>
            <a:pPr algn="ctr" defTabSz="872760">
              <a:lnSpc>
                <a:spcPct val="80000"/>
              </a:lnSpc>
            </a:pPr>
            <a:r>
              <a:rPr lang="en-US" dirty="0" err="1" smtClean="0"/>
              <a:t>Seleksi</a:t>
            </a:r>
            <a:endParaRPr lang="en-US" dirty="0" smtClean="0"/>
          </a:p>
          <a:p>
            <a:pPr algn="ctr" defTabSz="872760">
              <a:lnSpc>
                <a:spcPct val="80000"/>
              </a:lnSpc>
            </a:pPr>
            <a:endParaRPr lang="en-US" dirty="0"/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3637904" y="2615327"/>
            <a:ext cx="2058070" cy="51485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074" tIns="38535" rIns="77074" bIns="38535" anchor="ctr"/>
          <a:lstStyle/>
          <a:p>
            <a:pPr algn="ctr" defTabSz="872760">
              <a:lnSpc>
                <a:spcPct val="80000"/>
              </a:lnSpc>
            </a:pPr>
            <a:endParaRPr lang="en-US" dirty="0" smtClean="0"/>
          </a:p>
          <a:p>
            <a:pPr algn="ctr" defTabSz="872760">
              <a:lnSpc>
                <a:spcPct val="80000"/>
              </a:lnSpc>
            </a:pPr>
            <a:r>
              <a:rPr lang="en-US" dirty="0" err="1" smtClean="0"/>
              <a:t>Perencanaan</a:t>
            </a:r>
            <a:endParaRPr lang="en-US" dirty="0" smtClean="0"/>
          </a:p>
          <a:p>
            <a:pPr algn="ctr" defTabSz="872760">
              <a:lnSpc>
                <a:spcPct val="80000"/>
              </a:lnSpc>
            </a:pPr>
            <a:r>
              <a:rPr lang="en-US" dirty="0" err="1" smtClean="0"/>
              <a:t>Karier</a:t>
            </a:r>
            <a:endParaRPr lang="en-US" dirty="0" smtClean="0"/>
          </a:p>
          <a:p>
            <a:pPr algn="ctr" defTabSz="872760">
              <a:lnSpc>
                <a:spcPct val="80000"/>
              </a:lnSpc>
            </a:pPr>
            <a:endParaRPr lang="en-US" dirty="0"/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3637904" y="3312973"/>
            <a:ext cx="2058070" cy="7602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074" tIns="38535" rIns="77074" bIns="38535" anchor="ctr"/>
          <a:lstStyle/>
          <a:p>
            <a:pPr algn="ctr" defTabSz="872760">
              <a:lnSpc>
                <a:spcPct val="80000"/>
              </a:lnSpc>
            </a:pPr>
            <a:endParaRPr lang="en-US" dirty="0" smtClean="0"/>
          </a:p>
          <a:p>
            <a:pPr algn="ctr" defTabSz="872760">
              <a:lnSpc>
                <a:spcPct val="80000"/>
              </a:lnSpc>
            </a:pPr>
            <a:r>
              <a:rPr lang="en-US" dirty="0" err="1" smtClean="0"/>
              <a:t>Pengangkatan</a:t>
            </a:r>
            <a:endParaRPr lang="en-US" dirty="0" smtClean="0"/>
          </a:p>
          <a:p>
            <a:pPr algn="ctr" defTabSz="872760">
              <a:lnSpc>
                <a:spcPct val="80000"/>
              </a:lnSpc>
            </a:pPr>
            <a:r>
              <a:rPr lang="en-US" dirty="0" err="1" smtClean="0"/>
              <a:t>dalam</a:t>
            </a:r>
            <a:endParaRPr lang="en-US" dirty="0" smtClean="0"/>
          </a:p>
          <a:p>
            <a:pPr algn="ctr" defTabSz="872760">
              <a:lnSpc>
                <a:spcPct val="80000"/>
              </a:lnSpc>
            </a:pPr>
            <a:r>
              <a:rPr lang="en-US" dirty="0" err="1" smtClean="0"/>
              <a:t>Jabatan</a:t>
            </a:r>
            <a:endParaRPr lang="en-US" dirty="0" smtClean="0"/>
          </a:p>
          <a:p>
            <a:pPr algn="ctr" defTabSz="872760">
              <a:lnSpc>
                <a:spcPct val="80000"/>
              </a:lnSpc>
            </a:pPr>
            <a:endParaRPr lang="en-US" dirty="0"/>
          </a:p>
        </p:txBody>
      </p:sp>
      <p:sp>
        <p:nvSpPr>
          <p:cNvPr id="26" name="Rectangle 12"/>
          <p:cNvSpPr>
            <a:spLocks noChangeArrowheads="1"/>
          </p:cNvSpPr>
          <p:nvPr/>
        </p:nvSpPr>
        <p:spPr bwMode="auto">
          <a:xfrm>
            <a:off x="3637904" y="5004117"/>
            <a:ext cx="2058070" cy="51485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074" tIns="38535" rIns="77074" bIns="38535" anchor="ctr"/>
          <a:lstStyle/>
          <a:p>
            <a:pPr algn="ctr" defTabSz="872760"/>
            <a:endParaRPr lang="en-US" dirty="0" smtClean="0"/>
          </a:p>
          <a:p>
            <a:pPr algn="ctr" defTabSz="872760"/>
            <a:r>
              <a:rPr lang="en-US" dirty="0" err="1" smtClean="0"/>
              <a:t>Remunerasi</a:t>
            </a:r>
            <a:endParaRPr lang="en-US" dirty="0" smtClean="0"/>
          </a:p>
          <a:p>
            <a:pPr algn="ctr" defTabSz="872760"/>
            <a:endParaRPr lang="en-US" dirty="0"/>
          </a:p>
        </p:txBody>
      </p:sp>
      <p:sp>
        <p:nvSpPr>
          <p:cNvPr id="29" name="Rectangle 13"/>
          <p:cNvSpPr>
            <a:spLocks noChangeArrowheads="1"/>
          </p:cNvSpPr>
          <p:nvPr/>
        </p:nvSpPr>
        <p:spPr bwMode="auto">
          <a:xfrm>
            <a:off x="3637904" y="5703103"/>
            <a:ext cx="2058070" cy="5135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074" tIns="38535" rIns="77074" bIns="38535" anchor="ctr"/>
          <a:lstStyle/>
          <a:p>
            <a:pPr algn="ctr" defTabSz="872760"/>
            <a:endParaRPr lang="en-US" dirty="0" smtClean="0"/>
          </a:p>
          <a:p>
            <a:pPr algn="ctr" defTabSz="872760"/>
            <a:r>
              <a:rPr lang="en-US" dirty="0" err="1" smtClean="0"/>
              <a:t>Diklat</a:t>
            </a:r>
            <a:endParaRPr lang="en-US" dirty="0" smtClean="0"/>
          </a:p>
          <a:p>
            <a:pPr algn="ctr" defTabSz="872760"/>
            <a:endParaRPr lang="en-US" dirty="0"/>
          </a:p>
        </p:txBody>
      </p:sp>
      <p:sp>
        <p:nvSpPr>
          <p:cNvPr id="30" name="Rectangle 14"/>
          <p:cNvSpPr>
            <a:spLocks noChangeArrowheads="1"/>
          </p:cNvSpPr>
          <p:nvPr/>
        </p:nvSpPr>
        <p:spPr bwMode="auto">
          <a:xfrm>
            <a:off x="3637904" y="4263566"/>
            <a:ext cx="2058070" cy="51485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074" tIns="38535" rIns="77074" bIns="38535" anchor="ctr"/>
          <a:lstStyle/>
          <a:p>
            <a:pPr algn="ctr" defTabSz="872760">
              <a:lnSpc>
                <a:spcPct val="80000"/>
              </a:lnSpc>
            </a:pPr>
            <a:endParaRPr lang="en-US" dirty="0" smtClean="0"/>
          </a:p>
          <a:p>
            <a:pPr algn="ctr" defTabSz="872760">
              <a:lnSpc>
                <a:spcPct val="80000"/>
              </a:lnSpc>
            </a:pPr>
            <a:r>
              <a:rPr lang="en-US" dirty="0" err="1" smtClean="0"/>
              <a:t>Penilaian</a:t>
            </a:r>
            <a:endParaRPr lang="en-US" dirty="0" smtClean="0"/>
          </a:p>
          <a:p>
            <a:pPr algn="ctr" defTabSz="872760">
              <a:lnSpc>
                <a:spcPct val="80000"/>
              </a:lnSpc>
            </a:pPr>
            <a:r>
              <a:rPr lang="en-US" dirty="0" err="1" smtClean="0"/>
              <a:t>Kinerja</a:t>
            </a:r>
            <a:endParaRPr lang="en-US" dirty="0" smtClean="0"/>
          </a:p>
          <a:p>
            <a:pPr algn="ctr" defTabSz="872760">
              <a:lnSpc>
                <a:spcPct val="80000"/>
              </a:lnSpc>
            </a:pPr>
            <a:endParaRPr lang="en-US" dirty="0"/>
          </a:p>
        </p:txBody>
      </p:sp>
      <p:sp>
        <p:nvSpPr>
          <p:cNvPr id="31" name="Line 17"/>
          <p:cNvSpPr>
            <a:spLocks noChangeShapeType="1"/>
          </p:cNvSpPr>
          <p:nvPr/>
        </p:nvSpPr>
        <p:spPr bwMode="auto">
          <a:xfrm>
            <a:off x="3058695" y="1519924"/>
            <a:ext cx="51485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7221" tIns="38611" rIns="77221" bIns="38611"/>
          <a:lstStyle/>
          <a:p>
            <a:endParaRPr lang="en-US"/>
          </a:p>
        </p:txBody>
      </p:sp>
      <p:sp>
        <p:nvSpPr>
          <p:cNvPr id="32" name="Line 18"/>
          <p:cNvSpPr>
            <a:spLocks noChangeShapeType="1"/>
          </p:cNvSpPr>
          <p:nvPr/>
        </p:nvSpPr>
        <p:spPr bwMode="auto">
          <a:xfrm>
            <a:off x="3058695" y="2871412"/>
            <a:ext cx="51485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7221" tIns="38611" rIns="77221" bIns="38611"/>
          <a:lstStyle/>
          <a:p>
            <a:endParaRPr lang="en-US"/>
          </a:p>
        </p:txBody>
      </p:sp>
      <p:sp>
        <p:nvSpPr>
          <p:cNvPr id="33" name="Line 19"/>
          <p:cNvSpPr>
            <a:spLocks noChangeShapeType="1"/>
          </p:cNvSpPr>
          <p:nvPr/>
        </p:nvSpPr>
        <p:spPr bwMode="auto">
          <a:xfrm>
            <a:off x="3058695" y="3706708"/>
            <a:ext cx="51485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7221" tIns="38611" rIns="77221" bIns="38611"/>
          <a:lstStyle/>
          <a:p>
            <a:endParaRPr lang="en-US"/>
          </a:p>
        </p:txBody>
      </p:sp>
      <p:sp>
        <p:nvSpPr>
          <p:cNvPr id="34" name="Line 21"/>
          <p:cNvSpPr>
            <a:spLocks noChangeShapeType="1"/>
          </p:cNvSpPr>
          <p:nvPr/>
        </p:nvSpPr>
        <p:spPr bwMode="auto">
          <a:xfrm>
            <a:off x="3058695" y="5261543"/>
            <a:ext cx="51485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7221" tIns="38611" rIns="77221" bIns="38611"/>
          <a:lstStyle/>
          <a:p>
            <a:endParaRPr lang="en-US"/>
          </a:p>
        </p:txBody>
      </p:sp>
      <p:sp>
        <p:nvSpPr>
          <p:cNvPr id="35" name="Line 23"/>
          <p:cNvSpPr>
            <a:spLocks noChangeShapeType="1"/>
          </p:cNvSpPr>
          <p:nvPr/>
        </p:nvSpPr>
        <p:spPr bwMode="auto">
          <a:xfrm>
            <a:off x="2608199" y="3708048"/>
            <a:ext cx="45049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77221" tIns="38611" rIns="77221" bIns="38611"/>
          <a:lstStyle/>
          <a:p>
            <a:endParaRPr lang="en-US"/>
          </a:p>
        </p:txBody>
      </p:sp>
      <p:sp>
        <p:nvSpPr>
          <p:cNvPr id="36" name="Line 24"/>
          <p:cNvSpPr>
            <a:spLocks noChangeShapeType="1"/>
          </p:cNvSpPr>
          <p:nvPr/>
        </p:nvSpPr>
        <p:spPr bwMode="auto">
          <a:xfrm>
            <a:off x="3058695" y="1519924"/>
            <a:ext cx="0" cy="4504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77221" tIns="38611" rIns="77221" bIns="38611"/>
          <a:lstStyle/>
          <a:p>
            <a:endParaRPr lang="en-US"/>
          </a:p>
        </p:txBody>
      </p:sp>
      <p:sp>
        <p:nvSpPr>
          <p:cNvPr id="37" name="Line 25"/>
          <p:cNvSpPr>
            <a:spLocks noChangeShapeType="1"/>
          </p:cNvSpPr>
          <p:nvPr/>
        </p:nvSpPr>
        <p:spPr bwMode="auto">
          <a:xfrm>
            <a:off x="3058695" y="2227847"/>
            <a:ext cx="51485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7221" tIns="38611" rIns="77221" bIns="38611"/>
          <a:lstStyle/>
          <a:p>
            <a:endParaRPr lang="en-US"/>
          </a:p>
        </p:txBody>
      </p:sp>
      <p:sp>
        <p:nvSpPr>
          <p:cNvPr id="38" name="Line 28"/>
          <p:cNvSpPr>
            <a:spLocks noChangeShapeType="1"/>
          </p:cNvSpPr>
          <p:nvPr/>
        </p:nvSpPr>
        <p:spPr bwMode="auto">
          <a:xfrm flipV="1">
            <a:off x="3058696" y="4522333"/>
            <a:ext cx="51217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7221" tIns="38611" rIns="77221" bIns="38611"/>
          <a:lstStyle/>
          <a:p>
            <a:endParaRPr lang="en-US"/>
          </a:p>
        </p:txBody>
      </p:sp>
      <p:sp>
        <p:nvSpPr>
          <p:cNvPr id="39" name="Line 30"/>
          <p:cNvSpPr>
            <a:spLocks noChangeShapeType="1"/>
          </p:cNvSpPr>
          <p:nvPr/>
        </p:nvSpPr>
        <p:spPr bwMode="auto">
          <a:xfrm>
            <a:off x="3058695" y="6024886"/>
            <a:ext cx="51485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7221" tIns="38611" rIns="77221" bIns="38611"/>
          <a:lstStyle/>
          <a:p>
            <a:endParaRPr lang="en-US"/>
          </a:p>
        </p:txBody>
      </p:sp>
      <p:sp>
        <p:nvSpPr>
          <p:cNvPr id="40" name="Text Box 48"/>
          <p:cNvSpPr txBox="1">
            <a:spLocks noChangeArrowheads="1"/>
          </p:cNvSpPr>
          <p:nvPr/>
        </p:nvSpPr>
        <p:spPr bwMode="auto">
          <a:xfrm>
            <a:off x="5709159" y="1981146"/>
            <a:ext cx="2039523" cy="508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109" tIns="38552" rIns="77109" bIns="38552">
            <a:spAutoFit/>
          </a:bodyPr>
          <a:lstStyle/>
          <a:p>
            <a:pPr defTabSz="872760">
              <a:buFontTx/>
              <a:buChar char="•"/>
            </a:pPr>
            <a:r>
              <a:rPr lang="en-US" sz="1400" dirty="0" smtClean="0"/>
              <a:t> </a:t>
            </a:r>
            <a:r>
              <a:rPr lang="en-US" sz="1400" dirty="0" err="1" smtClean="0"/>
              <a:t>Standar</a:t>
            </a:r>
            <a:r>
              <a:rPr lang="en-US" sz="1400" dirty="0" smtClean="0"/>
              <a:t> </a:t>
            </a:r>
            <a:r>
              <a:rPr lang="en-US" sz="1400" dirty="0" err="1" smtClean="0"/>
              <a:t>kualifikasi</a:t>
            </a:r>
            <a:endParaRPr lang="en-US" sz="1400" dirty="0" smtClean="0"/>
          </a:p>
          <a:p>
            <a:pPr defTabSz="872760">
              <a:buFontTx/>
              <a:buChar char="•"/>
            </a:pPr>
            <a:r>
              <a:rPr lang="en-US" sz="1400" dirty="0" smtClean="0"/>
              <a:t> </a:t>
            </a:r>
            <a:r>
              <a:rPr lang="en-US" sz="1400" dirty="0" err="1" smtClean="0"/>
              <a:t>Kriteria</a:t>
            </a:r>
            <a:r>
              <a:rPr lang="en-US" sz="1400" dirty="0" smtClean="0"/>
              <a:t> </a:t>
            </a:r>
            <a:r>
              <a:rPr lang="en-US" sz="1400" dirty="0" err="1" smtClean="0"/>
              <a:t>seleksi</a:t>
            </a:r>
            <a:endParaRPr lang="en-US" sz="1400" dirty="0"/>
          </a:p>
        </p:txBody>
      </p:sp>
      <p:sp>
        <p:nvSpPr>
          <p:cNvPr id="41" name="Text Box 49"/>
          <p:cNvSpPr txBox="1">
            <a:spLocks noChangeArrowheads="1"/>
          </p:cNvSpPr>
          <p:nvPr/>
        </p:nvSpPr>
        <p:spPr bwMode="auto">
          <a:xfrm>
            <a:off x="5709159" y="2660065"/>
            <a:ext cx="1429923" cy="293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109" tIns="38552" rIns="77109" bIns="38552">
            <a:spAutoFit/>
          </a:bodyPr>
          <a:lstStyle/>
          <a:p>
            <a:pPr defTabSz="872760">
              <a:buFontTx/>
              <a:buChar char="•"/>
            </a:pPr>
            <a:r>
              <a:rPr lang="en-US" sz="1400" dirty="0" smtClean="0"/>
              <a:t> </a:t>
            </a:r>
            <a:r>
              <a:rPr lang="en-US" sz="1400" dirty="0" err="1" smtClean="0"/>
              <a:t>Pola</a:t>
            </a:r>
            <a:r>
              <a:rPr lang="en-US" sz="1400" dirty="0" smtClean="0"/>
              <a:t> </a:t>
            </a:r>
            <a:r>
              <a:rPr lang="en-US" sz="1400" dirty="0" err="1" smtClean="0"/>
              <a:t>karier</a:t>
            </a:r>
            <a:endParaRPr lang="en-US" sz="1400" dirty="0"/>
          </a:p>
        </p:txBody>
      </p:sp>
      <p:sp>
        <p:nvSpPr>
          <p:cNvPr id="42" name="Text Box 50"/>
          <p:cNvSpPr txBox="1">
            <a:spLocks noChangeArrowheads="1"/>
          </p:cNvSpPr>
          <p:nvPr/>
        </p:nvSpPr>
        <p:spPr bwMode="auto">
          <a:xfrm>
            <a:off x="5709159" y="3386265"/>
            <a:ext cx="2852931" cy="508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109" tIns="38552" rIns="77109" bIns="38552">
            <a:spAutoFit/>
          </a:bodyPr>
          <a:lstStyle/>
          <a:p>
            <a:pPr defTabSz="872760">
              <a:buFontTx/>
              <a:buChar char="•"/>
            </a:pPr>
            <a:r>
              <a:rPr lang="en-US" sz="1400" dirty="0" smtClean="0"/>
              <a:t> </a:t>
            </a:r>
            <a:r>
              <a:rPr lang="en-US" sz="1400" dirty="0" err="1" smtClean="0"/>
              <a:t>Standar</a:t>
            </a:r>
            <a:r>
              <a:rPr lang="en-US" sz="1400" dirty="0" smtClean="0"/>
              <a:t> </a:t>
            </a:r>
            <a:r>
              <a:rPr lang="en-US" sz="1400" dirty="0" err="1" smtClean="0"/>
              <a:t>kompetensi</a:t>
            </a:r>
            <a:r>
              <a:rPr lang="en-US" sz="1400" dirty="0" smtClean="0"/>
              <a:t> </a:t>
            </a:r>
            <a:r>
              <a:rPr lang="en-US" sz="1400" dirty="0" err="1" smtClean="0"/>
              <a:t>kerja</a:t>
            </a:r>
            <a:r>
              <a:rPr lang="en-US" sz="1400" dirty="0" smtClean="0"/>
              <a:t>/</a:t>
            </a:r>
            <a:r>
              <a:rPr lang="en-US" sz="1400" dirty="0" err="1" smtClean="0"/>
              <a:t>jabatan</a:t>
            </a:r>
            <a:endParaRPr lang="en-US" sz="1400" dirty="0" smtClean="0"/>
          </a:p>
          <a:p>
            <a:pPr defTabSz="872760">
              <a:buFontTx/>
              <a:buChar char="•"/>
            </a:pPr>
            <a:r>
              <a:rPr lang="en-US" sz="1400" dirty="0" smtClean="0"/>
              <a:t> </a:t>
            </a:r>
            <a:r>
              <a:rPr lang="en-US" sz="1400" dirty="0" err="1" smtClean="0"/>
              <a:t>Penilaian</a:t>
            </a:r>
            <a:r>
              <a:rPr lang="en-US" sz="1400" dirty="0" smtClean="0"/>
              <a:t> </a:t>
            </a:r>
            <a:r>
              <a:rPr lang="en-US" sz="1400" dirty="0" err="1" smtClean="0"/>
              <a:t>kompetensi</a:t>
            </a:r>
            <a:endParaRPr lang="en-US" sz="1400" dirty="0"/>
          </a:p>
        </p:txBody>
      </p:sp>
      <p:sp>
        <p:nvSpPr>
          <p:cNvPr id="43" name="Text Box 51"/>
          <p:cNvSpPr txBox="1">
            <a:spLocks noChangeArrowheads="1"/>
          </p:cNvSpPr>
          <p:nvPr/>
        </p:nvSpPr>
        <p:spPr bwMode="auto">
          <a:xfrm>
            <a:off x="5691282" y="4263566"/>
            <a:ext cx="2212481" cy="508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109" tIns="38552" rIns="77109" bIns="38552">
            <a:spAutoFit/>
          </a:bodyPr>
          <a:lstStyle/>
          <a:p>
            <a:pPr defTabSz="872760">
              <a:buFontTx/>
              <a:buChar char="•"/>
            </a:pPr>
            <a:r>
              <a:rPr lang="en-US" sz="1400" dirty="0" smtClean="0"/>
              <a:t> </a:t>
            </a:r>
            <a:r>
              <a:rPr lang="en-US" sz="1400" dirty="0" err="1" smtClean="0"/>
              <a:t>Standar</a:t>
            </a:r>
            <a:r>
              <a:rPr lang="en-US" sz="1400" dirty="0" smtClean="0"/>
              <a:t> </a:t>
            </a:r>
            <a:r>
              <a:rPr lang="en-US" sz="1400" dirty="0" err="1" smtClean="0"/>
              <a:t>kinerja</a:t>
            </a:r>
            <a:endParaRPr lang="en-US" sz="1400" dirty="0" smtClean="0"/>
          </a:p>
          <a:p>
            <a:pPr defTabSz="872760">
              <a:buFontTx/>
              <a:buChar char="•"/>
            </a:pPr>
            <a:r>
              <a:rPr lang="en-US" sz="1400" dirty="0" smtClean="0"/>
              <a:t> </a:t>
            </a:r>
            <a:r>
              <a:rPr lang="en-US" sz="1400" dirty="0" err="1" smtClean="0"/>
              <a:t>Kriteria</a:t>
            </a:r>
            <a:r>
              <a:rPr lang="en-US" sz="1400" dirty="0" smtClean="0"/>
              <a:t> </a:t>
            </a:r>
            <a:r>
              <a:rPr lang="en-US" sz="1400" dirty="0" err="1" smtClean="0"/>
              <a:t>kinerja</a:t>
            </a:r>
            <a:endParaRPr lang="en-US" sz="1400" dirty="0"/>
          </a:p>
        </p:txBody>
      </p:sp>
      <p:sp>
        <p:nvSpPr>
          <p:cNvPr id="44" name="Text Box 52"/>
          <p:cNvSpPr txBox="1">
            <a:spLocks noChangeArrowheads="1"/>
          </p:cNvSpPr>
          <p:nvPr/>
        </p:nvSpPr>
        <p:spPr bwMode="auto">
          <a:xfrm>
            <a:off x="5691282" y="5029195"/>
            <a:ext cx="2870808" cy="293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109" tIns="38552" rIns="77109" bIns="38552">
            <a:spAutoFit/>
          </a:bodyPr>
          <a:lstStyle/>
          <a:p>
            <a:pPr defTabSz="872760">
              <a:buFontTx/>
              <a:buChar char="•"/>
            </a:pPr>
            <a:r>
              <a:rPr lang="en-US" sz="1400" dirty="0" smtClean="0"/>
              <a:t>  </a:t>
            </a:r>
            <a:r>
              <a:rPr lang="en-US" sz="1400" dirty="0" err="1" smtClean="0"/>
              <a:t>Evaluasi</a:t>
            </a:r>
            <a:r>
              <a:rPr lang="en-US" sz="1400" dirty="0" smtClean="0"/>
              <a:t> </a:t>
            </a:r>
            <a:r>
              <a:rPr lang="en-US" sz="1400" dirty="0" err="1" smtClean="0"/>
              <a:t>jabatan</a:t>
            </a:r>
            <a:r>
              <a:rPr lang="en-US" sz="1400" dirty="0" smtClean="0"/>
              <a:t> (</a:t>
            </a:r>
            <a:r>
              <a:rPr lang="en-US" sz="1400" dirty="0" err="1" smtClean="0"/>
              <a:t>kelas</a:t>
            </a:r>
            <a:r>
              <a:rPr lang="en-US" sz="1400" dirty="0" smtClean="0"/>
              <a:t> </a:t>
            </a:r>
            <a:r>
              <a:rPr lang="en-US" sz="1400" dirty="0" err="1" smtClean="0"/>
              <a:t>jabatan</a:t>
            </a:r>
            <a:r>
              <a:rPr lang="en-US" sz="1400" dirty="0" smtClean="0"/>
              <a:t>)</a:t>
            </a:r>
          </a:p>
        </p:txBody>
      </p:sp>
      <p:sp>
        <p:nvSpPr>
          <p:cNvPr id="45" name="Text Box 53"/>
          <p:cNvSpPr txBox="1">
            <a:spLocks noChangeArrowheads="1"/>
          </p:cNvSpPr>
          <p:nvPr/>
        </p:nvSpPr>
        <p:spPr bwMode="auto">
          <a:xfrm>
            <a:off x="5709159" y="5756555"/>
            <a:ext cx="2852931" cy="293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109" tIns="38552" rIns="77109" bIns="38552">
            <a:spAutoFit/>
          </a:bodyPr>
          <a:lstStyle/>
          <a:p>
            <a:pPr defTabSz="872760">
              <a:buFontTx/>
              <a:buChar char="•"/>
            </a:pPr>
            <a:r>
              <a:rPr lang="en-US" sz="1400" dirty="0" smtClean="0"/>
              <a:t> </a:t>
            </a:r>
            <a:r>
              <a:rPr lang="en-US" sz="1400" dirty="0" err="1" smtClean="0"/>
              <a:t>Analisis</a:t>
            </a:r>
            <a:r>
              <a:rPr lang="en-US" sz="1400" dirty="0" smtClean="0"/>
              <a:t> </a:t>
            </a:r>
            <a:r>
              <a:rPr lang="en-US" sz="1400" dirty="0" err="1" smtClean="0"/>
              <a:t>kebutuhan</a:t>
            </a:r>
            <a:r>
              <a:rPr lang="en-US" sz="1400" dirty="0" smtClean="0"/>
              <a:t> </a:t>
            </a:r>
            <a:r>
              <a:rPr lang="en-US" sz="1400" dirty="0" err="1" smtClean="0"/>
              <a:t>diklat</a:t>
            </a:r>
            <a:endParaRPr lang="en-US" sz="1400" dirty="0"/>
          </a:p>
        </p:txBody>
      </p:sp>
      <p:sp>
        <p:nvSpPr>
          <p:cNvPr id="46" name="Text Box 39"/>
          <p:cNvSpPr txBox="1">
            <a:spLocks noChangeArrowheads="1"/>
          </p:cNvSpPr>
          <p:nvPr/>
        </p:nvSpPr>
        <p:spPr bwMode="auto">
          <a:xfrm>
            <a:off x="5746702" y="1260760"/>
            <a:ext cx="2815388" cy="508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109" tIns="38552" rIns="77109" bIns="38552">
            <a:spAutoFit/>
          </a:bodyPr>
          <a:lstStyle/>
          <a:p>
            <a:pPr defTabSz="872760">
              <a:buFontTx/>
              <a:buChar char="•"/>
            </a:pPr>
            <a:r>
              <a:rPr lang="en-US" sz="1400" dirty="0" smtClean="0"/>
              <a:t> </a:t>
            </a:r>
            <a:r>
              <a:rPr lang="en-US" sz="1400" dirty="0" err="1" smtClean="0"/>
              <a:t>Analisis</a:t>
            </a:r>
            <a:r>
              <a:rPr lang="en-US" sz="1400" dirty="0" smtClean="0"/>
              <a:t> </a:t>
            </a:r>
            <a:r>
              <a:rPr lang="en-US" sz="1400" dirty="0" err="1" smtClean="0"/>
              <a:t>beban</a:t>
            </a:r>
            <a:r>
              <a:rPr lang="en-US" sz="1400" dirty="0" smtClean="0"/>
              <a:t> </a:t>
            </a:r>
            <a:r>
              <a:rPr lang="en-US" sz="1400" dirty="0" err="1" smtClean="0"/>
              <a:t>kerja</a:t>
            </a:r>
            <a:endParaRPr lang="en-US" sz="1400" dirty="0" smtClean="0"/>
          </a:p>
          <a:p>
            <a:pPr defTabSz="872760"/>
            <a:r>
              <a:rPr lang="en-US" sz="1400" dirty="0" smtClean="0"/>
              <a:t>  (</a:t>
            </a:r>
            <a:r>
              <a:rPr lang="en-US" sz="1400" dirty="0" err="1" smtClean="0"/>
              <a:t>Analisis</a:t>
            </a:r>
            <a:r>
              <a:rPr lang="en-US" sz="1400" dirty="0" smtClean="0"/>
              <a:t> </a:t>
            </a:r>
            <a:r>
              <a:rPr lang="en-US" sz="1400" dirty="0" err="1" smtClean="0"/>
              <a:t>kebutuhan</a:t>
            </a:r>
            <a:r>
              <a:rPr lang="en-US" sz="1400" dirty="0" smtClean="0"/>
              <a:t> </a:t>
            </a:r>
            <a:r>
              <a:rPr lang="en-US" sz="1400" dirty="0" err="1" smtClean="0"/>
              <a:t>pegawai</a:t>
            </a:r>
            <a:r>
              <a:rPr lang="en-US" sz="1400" dirty="0" smtClean="0"/>
              <a:t>)	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4014139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6600"/>
            <a:ext cx="9074725" cy="878167"/>
          </a:xfrm>
        </p:spPr>
        <p:txBody>
          <a:bodyPr>
            <a:normAutofit/>
          </a:bodyPr>
          <a:lstStyle/>
          <a:p>
            <a:pPr algn="ctr"/>
            <a:r>
              <a:rPr lang="id-ID" sz="4000" dirty="0" smtClean="0"/>
              <a:t>Substansi </a:t>
            </a:r>
            <a:r>
              <a:rPr lang="en-US" sz="4000" dirty="0" err="1" smtClean="0"/>
              <a:t>Informasi</a:t>
            </a:r>
            <a:r>
              <a:rPr lang="en-US" sz="4000" dirty="0" smtClean="0"/>
              <a:t> </a:t>
            </a:r>
            <a:r>
              <a:rPr lang="id-ID" sz="4000" dirty="0" smtClean="0"/>
              <a:t>Analisis Jabatan</a:t>
            </a:r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0A94-8F57-4D6A-8BD7-56D2B108468A}" type="slidenum">
              <a:rPr lang="id-ID" smtClean="0"/>
              <a:pPr/>
              <a:t>6</a:t>
            </a:fld>
            <a:endParaRPr lang="id-ID"/>
          </a:p>
        </p:txBody>
      </p:sp>
      <p:graphicFrame>
        <p:nvGraphicFramePr>
          <p:cNvPr id="47" name="Content Placeholder 3"/>
          <p:cNvGraphicFramePr>
            <a:graphicFrameLocks noGrp="1"/>
          </p:cNvGraphicFramePr>
          <p:nvPr>
            <p:ph idx="1"/>
          </p:nvPr>
        </p:nvGraphicFramePr>
        <p:xfrm>
          <a:off x="922465" y="1267685"/>
          <a:ext cx="7499353" cy="4945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6100"/>
                <a:gridCol w="2317751"/>
                <a:gridCol w="2317751"/>
                <a:gridCol w="231775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Identitas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Jabatan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Uraian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Jabatan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Syarat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Jabatan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Nama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Jabatan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Uraian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Tugas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Pangkat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Golongan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Ruang</a:t>
                      </a:r>
                      <a:endParaRPr kumimoji="0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Kode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Jabatan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Bahan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Kerja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Pendidikan</a:t>
                      </a:r>
                      <a:endParaRPr kumimoji="0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Unit </a:t>
                      </a:r>
                      <a:r>
                        <a:rPr lang="en-US" sz="1600" dirty="0" err="1" smtClean="0"/>
                        <a:t>Kerja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Jabatan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Alat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Kerja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Pelatihan</a:t>
                      </a:r>
                      <a:endParaRPr kumimoji="0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Letak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dalam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Struktur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Hasil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Kerja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Pengalaman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Kerja</a:t>
                      </a:r>
                      <a:endParaRPr kumimoji="0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Ikhtisar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Jabatan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Tanggung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Jawab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Pengetahuan</a:t>
                      </a:r>
                      <a:endParaRPr kumimoji="0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Wewenang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Keterampilan</a:t>
                      </a:r>
                      <a:endParaRPr kumimoji="0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Korelasi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Jabatan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Bakat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Kerja</a:t>
                      </a:r>
                      <a:endParaRPr kumimoji="0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Kondisi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Lingkungan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Kerja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Temperamen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Kerja</a:t>
                      </a:r>
                      <a:endParaRPr kumimoji="0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Keadaan</a:t>
                      </a:r>
                      <a:r>
                        <a:rPr lang="en-US" sz="1600" dirty="0" smtClean="0"/>
                        <a:t>/</a:t>
                      </a:r>
                      <a:r>
                        <a:rPr lang="en-US" sz="1600" dirty="0" err="1" smtClean="0"/>
                        <a:t>Resiko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Bahaya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Minat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Kerja</a:t>
                      </a:r>
                      <a:endParaRPr kumimoji="0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Upaya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Fisik</a:t>
                      </a:r>
                      <a:endParaRPr kumimoji="0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Kondisi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Fisik</a:t>
                      </a:r>
                      <a:endParaRPr kumimoji="0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Fungsi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Pekerja</a:t>
                      </a:r>
                      <a:endParaRPr kumimoji="0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014139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807905"/>
          </a:xfrm>
        </p:spPr>
        <p:txBody>
          <a:bodyPr>
            <a:normAutofit fontScale="90000"/>
          </a:bodyPr>
          <a:lstStyle/>
          <a:p>
            <a:r>
              <a:rPr lang="id-ID" sz="4000" dirty="0" smtClean="0"/>
              <a:t>Tahapan Kegiatan Analisis Jabatan</a:t>
            </a:r>
            <a:endParaRPr lang="id-ID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333099"/>
            <a:ext cx="7543801" cy="4582792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id-ID" sz="2800" dirty="0" smtClean="0"/>
              <a:t>Pengumpulan data dan penyusunan konsep awal uraian jabatan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(Mei-</a:t>
            </a:r>
            <a:r>
              <a:rPr lang="en-US" sz="2800" dirty="0" err="1" smtClean="0">
                <a:solidFill>
                  <a:srgbClr val="C00000"/>
                </a:solidFill>
              </a:rPr>
              <a:t>Juli</a:t>
            </a:r>
            <a:r>
              <a:rPr lang="en-US" sz="2800" dirty="0" smtClean="0">
                <a:solidFill>
                  <a:srgbClr val="C00000"/>
                </a:solidFill>
              </a:rPr>
              <a:t> 2016)</a:t>
            </a:r>
            <a:endParaRPr lang="id-ID" sz="2800" dirty="0" smtClean="0">
              <a:solidFill>
                <a:srgbClr val="C00000"/>
              </a:solidFill>
            </a:endParaRPr>
          </a:p>
          <a:p>
            <a:pPr marL="903288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id-ID" sz="2400" dirty="0" smtClean="0"/>
              <a:t>Pada tahun 2015 telah disusun konsep uraian jabatan untuk semua jabatan struktural sesuai Perpres 65/2015 dan 66/2015. Konsep tersebut perlu disesuaikan dengan Perpres 20/2016 dan Permen 4/2016.</a:t>
            </a:r>
            <a:endParaRPr lang="id-ID" dirty="0" smtClean="0"/>
          </a:p>
          <a:p>
            <a:pPr marL="514350" indent="-514350">
              <a:spcBef>
                <a:spcPts val="600"/>
              </a:spcBef>
              <a:buFont typeface="+mj-lt"/>
              <a:buAutoNum type="arabicPeriod" startAt="2"/>
            </a:pPr>
            <a:r>
              <a:rPr lang="id-ID" sz="2800" dirty="0" smtClean="0"/>
              <a:t>Verifikasi kepada pemegang jabatan dan atasan langsung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(</a:t>
            </a:r>
            <a:r>
              <a:rPr lang="en-US" sz="2800" dirty="0" err="1" smtClean="0">
                <a:solidFill>
                  <a:srgbClr val="C00000"/>
                </a:solidFill>
              </a:rPr>
              <a:t>Agustus-Oktober</a:t>
            </a:r>
            <a:r>
              <a:rPr lang="en-US" sz="2800" dirty="0" smtClean="0">
                <a:solidFill>
                  <a:srgbClr val="C00000"/>
                </a:solidFill>
              </a:rPr>
              <a:t> 2016)</a:t>
            </a:r>
            <a:endParaRPr lang="en-US" sz="2800" dirty="0" smtClean="0"/>
          </a:p>
          <a:p>
            <a:pPr marL="917575" lvl="1" indent="-3492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Courier New" pitchFamily="49" charset="0"/>
              <a:buChar char="o"/>
            </a:pPr>
            <a:r>
              <a:rPr lang="en-US" sz="2400" dirty="0" smtClean="0"/>
              <a:t>FGD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pemegang</a:t>
            </a:r>
            <a:r>
              <a:rPr lang="en-US" sz="2400" dirty="0" smtClean="0"/>
              <a:t> </a:t>
            </a:r>
            <a:r>
              <a:rPr lang="en-US" sz="2400" dirty="0" err="1" smtClean="0"/>
              <a:t>jabatan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tugasnya</a:t>
            </a:r>
            <a:r>
              <a:rPr lang="en-US" sz="2400" dirty="0" smtClean="0"/>
              <a:t> </a:t>
            </a:r>
            <a:r>
              <a:rPr lang="en-US" sz="2400" dirty="0" err="1" smtClean="0"/>
              <a:t>homogen</a:t>
            </a:r>
            <a:r>
              <a:rPr lang="en-US" sz="2400" dirty="0" smtClean="0"/>
              <a:t> (unit </a:t>
            </a:r>
            <a:r>
              <a:rPr lang="en-US" sz="2400" dirty="0" err="1" smtClean="0"/>
              <a:t>kerja</a:t>
            </a:r>
            <a:r>
              <a:rPr lang="en-US" sz="2400" dirty="0" smtClean="0"/>
              <a:t> </a:t>
            </a:r>
            <a:r>
              <a:rPr lang="en-US" sz="2400" dirty="0" err="1" smtClean="0"/>
              <a:t>sektoral</a:t>
            </a:r>
            <a:r>
              <a:rPr lang="en-US" sz="2400" dirty="0" smtClean="0"/>
              <a:t>).</a:t>
            </a:r>
          </a:p>
          <a:p>
            <a:pPr marL="917575" lvl="1" indent="-349250">
              <a:lnSpc>
                <a:spcPct val="100000"/>
              </a:lnSpc>
              <a:spcAft>
                <a:spcPts val="600"/>
              </a:spcAft>
              <a:buFont typeface="Courier New" pitchFamily="49" charset="0"/>
              <a:buChar char="o"/>
            </a:pPr>
            <a:r>
              <a:rPr lang="en-US" sz="2400" dirty="0" err="1" smtClean="0"/>
              <a:t>Wawancara</a:t>
            </a:r>
            <a:r>
              <a:rPr lang="en-US" sz="2400" dirty="0" smtClean="0"/>
              <a:t> </a:t>
            </a:r>
            <a:r>
              <a:rPr lang="en-US" sz="2400" dirty="0" err="1" smtClean="0"/>
              <a:t>kepada</a:t>
            </a:r>
            <a:r>
              <a:rPr lang="en-US" sz="2400" dirty="0" smtClean="0"/>
              <a:t> </a:t>
            </a:r>
            <a:r>
              <a:rPr lang="en-US" sz="2400" dirty="0" err="1" smtClean="0"/>
              <a:t>masing-masing</a:t>
            </a:r>
            <a:r>
              <a:rPr lang="en-US" sz="2400" dirty="0" smtClean="0"/>
              <a:t> </a:t>
            </a:r>
            <a:r>
              <a:rPr lang="en-US" sz="2400" dirty="0" err="1" smtClean="0"/>
              <a:t>pemegang</a:t>
            </a:r>
            <a:r>
              <a:rPr lang="en-US" sz="2400" dirty="0" smtClean="0"/>
              <a:t> </a:t>
            </a:r>
            <a:r>
              <a:rPr lang="en-US" sz="2400" dirty="0" err="1" smtClean="0"/>
              <a:t>jabatan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tugasnya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homogen</a:t>
            </a:r>
            <a:r>
              <a:rPr lang="en-US" sz="2400" dirty="0" smtClean="0"/>
              <a:t>.</a:t>
            </a:r>
            <a:endParaRPr lang="id-ID" sz="2400" dirty="0" smtClean="0"/>
          </a:p>
          <a:p>
            <a:pPr marL="457200" indent="-457200">
              <a:buFont typeface="+mj-lt"/>
              <a:buAutoNum type="arabicPeriod" startAt="2"/>
            </a:pPr>
            <a:r>
              <a:rPr lang="en-US" sz="2800" dirty="0" err="1" smtClean="0"/>
              <a:t>Finalisasi</a:t>
            </a:r>
            <a:r>
              <a:rPr lang="en-US" sz="2800" dirty="0" smtClean="0"/>
              <a:t> </a:t>
            </a:r>
            <a:r>
              <a:rPr lang="en-US" sz="2800" dirty="0" err="1" smtClean="0"/>
              <a:t>dokumen</a:t>
            </a:r>
            <a:r>
              <a:rPr lang="en-US" sz="2800" dirty="0" smtClean="0"/>
              <a:t> </a:t>
            </a:r>
            <a:r>
              <a:rPr lang="en-US" sz="2800" dirty="0" err="1" smtClean="0"/>
              <a:t>uraian</a:t>
            </a:r>
            <a:r>
              <a:rPr lang="en-US" sz="2800" dirty="0" smtClean="0"/>
              <a:t> </a:t>
            </a:r>
            <a:r>
              <a:rPr lang="en-US" sz="2800" dirty="0" err="1" smtClean="0"/>
              <a:t>jabatan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(November-</a:t>
            </a:r>
            <a:r>
              <a:rPr lang="en-US" sz="2800" dirty="0" err="1" smtClean="0">
                <a:solidFill>
                  <a:srgbClr val="C00000"/>
                </a:solidFill>
              </a:rPr>
              <a:t>Desember</a:t>
            </a:r>
            <a:r>
              <a:rPr lang="en-US" sz="2800" dirty="0" smtClean="0">
                <a:solidFill>
                  <a:srgbClr val="C00000"/>
                </a:solidFill>
              </a:rPr>
              <a:t> 2016)</a:t>
            </a:r>
            <a:endParaRPr lang="id-ID" sz="2800" dirty="0"/>
          </a:p>
        </p:txBody>
      </p:sp>
    </p:spTree>
    <p:extLst>
      <p:ext uri="{BB962C8B-B14F-4D97-AF65-F5344CB8AC3E}">
        <p14:creationId xmlns:p14="http://schemas.microsoft.com/office/powerpoint/2010/main" val="88209070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1201034"/>
            <a:ext cx="7543800" cy="1450757"/>
          </a:xfrm>
        </p:spPr>
        <p:txBody>
          <a:bodyPr/>
          <a:lstStyle/>
          <a:p>
            <a:pPr algn="ctr"/>
            <a:r>
              <a:rPr lang="id-ID" dirty="0" smtClean="0"/>
              <a:t>Terima Kasih </a:t>
            </a:r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r>
              <a:rPr lang="en-US" sz="1200" dirty="0" smtClean="0"/>
              <a:t>Slide-</a:t>
            </a:r>
            <a:fld id="{5B260A94-8F57-4D6A-8BD7-56D2B108468A}" type="slidenum">
              <a:rPr lang="id-ID" sz="1200" smtClean="0"/>
              <a:pPr/>
              <a:t>8</a:t>
            </a:fld>
            <a:endParaRPr lang="id-ID" sz="1200" dirty="0"/>
          </a:p>
        </p:txBody>
      </p:sp>
    </p:spTree>
    <p:extLst>
      <p:ext uri="{BB962C8B-B14F-4D97-AF65-F5344CB8AC3E}">
        <p14:creationId xmlns:p14="http://schemas.microsoft.com/office/powerpoint/2010/main" val="314596171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755</TotalTime>
  <Words>422</Words>
  <Application>Microsoft Office PowerPoint</Application>
  <PresentationFormat>On-screen Show (4:3)</PresentationFormat>
  <Paragraphs>128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Retrospect</vt:lpstr>
      <vt:lpstr>Workshop Analisis Jabatan</vt:lpstr>
      <vt:lpstr>Latar Belakang</vt:lpstr>
      <vt:lpstr>Dasar Hukum</vt:lpstr>
      <vt:lpstr>Existing Jabatan</vt:lpstr>
      <vt:lpstr>Pemanfaatan Hasil  Analisis Jabatan</vt:lpstr>
      <vt:lpstr>Substansi Informasi Analisis Jabatan</vt:lpstr>
      <vt:lpstr>Tahapan Kegiatan Analisis Jabatan</vt:lpstr>
      <vt:lpstr>Terima Kasih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IB</dc:creator>
  <cp:lastModifiedBy>BAPPENAS</cp:lastModifiedBy>
  <cp:revision>66</cp:revision>
  <dcterms:created xsi:type="dcterms:W3CDTF">2016-05-12T01:37:12Z</dcterms:created>
  <dcterms:modified xsi:type="dcterms:W3CDTF">2016-08-12T08:05:55Z</dcterms:modified>
</cp:coreProperties>
</file>